
<file path=[Content_Types].xml><?xml version="1.0" encoding="utf-8"?>
<Types xmlns="http://schemas.openxmlformats.org/package/2006/content-types">
  <Default Extension="png" ContentType="image/png"/>
  <Default Extension="emf" ContentType="image/x-emf"/>
  <Default Extension="MOV" ContentType="video/quicktime"/>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2.jpg" ContentType="image/jpeg"/>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6.jpg" ContentType="image/jpeg"/>
  <Override PartName="/ppt/media/image17.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5" r:id="rId1"/>
    <p:sldMasterId id="2147483803" r:id="rId2"/>
    <p:sldMasterId id="2147483757" r:id="rId3"/>
    <p:sldMasterId id="2147483796" r:id="rId4"/>
  </p:sldMasterIdLst>
  <p:notesMasterIdLst>
    <p:notesMasterId r:id="rId28"/>
  </p:notesMasterIdLst>
  <p:handoutMasterIdLst>
    <p:handoutMasterId r:id="rId29"/>
  </p:handoutMasterIdLst>
  <p:sldIdLst>
    <p:sldId id="338" r:id="rId5"/>
    <p:sldId id="315" r:id="rId6"/>
    <p:sldId id="313" r:id="rId7"/>
    <p:sldId id="316" r:id="rId8"/>
    <p:sldId id="297" r:id="rId9"/>
    <p:sldId id="317" r:id="rId10"/>
    <p:sldId id="321" r:id="rId11"/>
    <p:sldId id="318" r:id="rId12"/>
    <p:sldId id="325" r:id="rId13"/>
    <p:sldId id="320" r:id="rId14"/>
    <p:sldId id="335" r:id="rId15"/>
    <p:sldId id="336" r:id="rId16"/>
    <p:sldId id="328" r:id="rId17"/>
    <p:sldId id="330" r:id="rId18"/>
    <p:sldId id="319" r:id="rId19"/>
    <p:sldId id="329" r:id="rId20"/>
    <p:sldId id="324" r:id="rId21"/>
    <p:sldId id="331" r:id="rId22"/>
    <p:sldId id="333" r:id="rId23"/>
    <p:sldId id="337" r:id="rId24"/>
    <p:sldId id="334" r:id="rId25"/>
    <p:sldId id="326" r:id="rId26"/>
    <p:sldId id="281" r:id="rId27"/>
  </p:sldIdLst>
  <p:sldSz cx="9144000" cy="5715000" type="screen16x10"/>
  <p:notesSz cx="6858000" cy="9144000"/>
  <p:defaultTextStyle>
    <a:defPPr>
      <a:defRPr lang="en-GB"/>
    </a:defPPr>
    <a:lvl1pPr algn="l" rtl="0" fontAlgn="base">
      <a:spcBef>
        <a:spcPct val="0"/>
      </a:spcBef>
      <a:spcAft>
        <a:spcPct val="0"/>
      </a:spcAft>
      <a:defRPr sz="1400" kern="1200">
        <a:solidFill>
          <a:schemeClr val="tx1"/>
        </a:solidFill>
        <a:latin typeface="Palatino Linotype" pitchFamily="18" charset="0"/>
        <a:ea typeface="+mn-ea"/>
        <a:cs typeface="+mn-cs"/>
      </a:defRPr>
    </a:lvl1pPr>
    <a:lvl2pPr marL="457200" algn="l" rtl="0" fontAlgn="base">
      <a:spcBef>
        <a:spcPct val="0"/>
      </a:spcBef>
      <a:spcAft>
        <a:spcPct val="0"/>
      </a:spcAft>
      <a:defRPr sz="1400" kern="1200">
        <a:solidFill>
          <a:schemeClr val="tx1"/>
        </a:solidFill>
        <a:latin typeface="Palatino Linotype" pitchFamily="18" charset="0"/>
        <a:ea typeface="+mn-ea"/>
        <a:cs typeface="+mn-cs"/>
      </a:defRPr>
    </a:lvl2pPr>
    <a:lvl3pPr marL="914400" algn="l" rtl="0" fontAlgn="base">
      <a:spcBef>
        <a:spcPct val="0"/>
      </a:spcBef>
      <a:spcAft>
        <a:spcPct val="0"/>
      </a:spcAft>
      <a:defRPr sz="1400" kern="1200">
        <a:solidFill>
          <a:schemeClr val="tx1"/>
        </a:solidFill>
        <a:latin typeface="Palatino Linotype" pitchFamily="18" charset="0"/>
        <a:ea typeface="+mn-ea"/>
        <a:cs typeface="+mn-cs"/>
      </a:defRPr>
    </a:lvl3pPr>
    <a:lvl4pPr marL="1371600" algn="l" rtl="0" fontAlgn="base">
      <a:spcBef>
        <a:spcPct val="0"/>
      </a:spcBef>
      <a:spcAft>
        <a:spcPct val="0"/>
      </a:spcAft>
      <a:defRPr sz="1400" kern="1200">
        <a:solidFill>
          <a:schemeClr val="tx1"/>
        </a:solidFill>
        <a:latin typeface="Palatino Linotype" pitchFamily="18" charset="0"/>
        <a:ea typeface="+mn-ea"/>
        <a:cs typeface="+mn-cs"/>
      </a:defRPr>
    </a:lvl4pPr>
    <a:lvl5pPr marL="1828800" algn="l" rtl="0" fontAlgn="base">
      <a:spcBef>
        <a:spcPct val="0"/>
      </a:spcBef>
      <a:spcAft>
        <a:spcPct val="0"/>
      </a:spcAft>
      <a:defRPr sz="1400" kern="1200">
        <a:solidFill>
          <a:schemeClr val="tx1"/>
        </a:solidFill>
        <a:latin typeface="Palatino Linotype" pitchFamily="18" charset="0"/>
        <a:ea typeface="+mn-ea"/>
        <a:cs typeface="+mn-cs"/>
      </a:defRPr>
    </a:lvl5pPr>
    <a:lvl6pPr marL="2286000" algn="l" defTabSz="914400" rtl="0" eaLnBrk="1" latinLnBrk="0" hangingPunct="1">
      <a:defRPr sz="1400" kern="1200">
        <a:solidFill>
          <a:schemeClr val="tx1"/>
        </a:solidFill>
        <a:latin typeface="Palatino Linotype" pitchFamily="18" charset="0"/>
        <a:ea typeface="+mn-ea"/>
        <a:cs typeface="+mn-cs"/>
      </a:defRPr>
    </a:lvl6pPr>
    <a:lvl7pPr marL="2743200" algn="l" defTabSz="914400" rtl="0" eaLnBrk="1" latinLnBrk="0" hangingPunct="1">
      <a:defRPr sz="1400" kern="1200">
        <a:solidFill>
          <a:schemeClr val="tx1"/>
        </a:solidFill>
        <a:latin typeface="Palatino Linotype" pitchFamily="18" charset="0"/>
        <a:ea typeface="+mn-ea"/>
        <a:cs typeface="+mn-cs"/>
      </a:defRPr>
    </a:lvl7pPr>
    <a:lvl8pPr marL="3200400" algn="l" defTabSz="914400" rtl="0" eaLnBrk="1" latinLnBrk="0" hangingPunct="1">
      <a:defRPr sz="1400" kern="1200">
        <a:solidFill>
          <a:schemeClr val="tx1"/>
        </a:solidFill>
        <a:latin typeface="Palatino Linotype" pitchFamily="18" charset="0"/>
        <a:ea typeface="+mn-ea"/>
        <a:cs typeface="+mn-cs"/>
      </a:defRPr>
    </a:lvl8pPr>
    <a:lvl9pPr marL="3657600" algn="l" defTabSz="914400" rtl="0" eaLnBrk="1" latinLnBrk="0" hangingPunct="1">
      <a:defRPr sz="1400" kern="1200">
        <a:solidFill>
          <a:schemeClr val="tx1"/>
        </a:solidFill>
        <a:latin typeface="Palatino Linotype" pitchFamily="18"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08C99"/>
    <a:srgbClr val="009FB8"/>
    <a:srgbClr val="009F52"/>
    <a:srgbClr val="129152"/>
    <a:srgbClr val="115865"/>
    <a:srgbClr val="0E6B79"/>
    <a:srgbClr val="DAE648"/>
    <a:srgbClr val="6AB6C8"/>
    <a:srgbClr val="E540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eematyyli 1 - Korostu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Normaali tyyli 1 - Korostu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9" autoAdjust="0"/>
    <p:restoredTop sz="83363" autoAdjust="0"/>
  </p:normalViewPr>
  <p:slideViewPr>
    <p:cSldViewPr>
      <p:cViewPr varScale="1">
        <p:scale>
          <a:sx n="73" d="100"/>
          <a:sy n="73" d="100"/>
        </p:scale>
        <p:origin x="1056" y="72"/>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GB"/>
          </a:p>
        </p:txBody>
      </p:sp>
      <p:sp>
        <p:nvSpPr>
          <p:cNvPr id="942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endParaRPr lang="en-GB"/>
          </a:p>
        </p:txBody>
      </p:sp>
      <p:sp>
        <p:nvSpPr>
          <p:cNvPr id="942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vl1pPr>
          </a:lstStyle>
          <a:p>
            <a:pPr>
              <a:defRPr/>
            </a:pPr>
            <a:endParaRPr lang="en-GB"/>
          </a:p>
        </p:txBody>
      </p:sp>
      <p:sp>
        <p:nvSpPr>
          <p:cNvPr id="942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fld id="{333221B3-AEEF-4E71-B54F-84FA5977AD48}" type="slidenum">
              <a:rPr lang="en-GB"/>
              <a:pPr>
                <a:defRPr/>
              </a:pPr>
              <a:t>‹#›</a:t>
            </a:fld>
            <a:endParaRPr lang="en-GB"/>
          </a:p>
        </p:txBody>
      </p:sp>
    </p:spTree>
    <p:extLst>
      <p:ext uri="{BB962C8B-B14F-4D97-AF65-F5344CB8AC3E}">
        <p14:creationId xmlns:p14="http://schemas.microsoft.com/office/powerpoint/2010/main" val="606260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pPr>
              <a:defRPr/>
            </a:pPr>
            <a:endParaRPr lang="en-GB"/>
          </a:p>
        </p:txBody>
      </p:sp>
      <p:sp>
        <p:nvSpPr>
          <p:cNvPr id="89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endParaRPr lang="en-GB"/>
          </a:p>
        </p:txBody>
      </p:sp>
      <p:sp>
        <p:nvSpPr>
          <p:cNvPr id="23556"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800"/>
            </a:lvl1pPr>
          </a:lstStyle>
          <a:p>
            <a:pPr>
              <a:defRPr/>
            </a:pPr>
            <a:endParaRPr lang="en-GB" dirty="0"/>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lvl1pPr>
          </a:lstStyle>
          <a:p>
            <a:pPr>
              <a:defRPr/>
            </a:pPr>
            <a:fld id="{59B94AAB-AEB6-4909-A9E9-7A8097C20927}" type="slidenum">
              <a:rPr lang="en-GB"/>
              <a:pPr>
                <a:defRPr/>
              </a:pPr>
              <a:t>‹#›</a:t>
            </a:fld>
            <a:endParaRPr lang="en-GB"/>
          </a:p>
        </p:txBody>
      </p:sp>
    </p:spTree>
    <p:extLst>
      <p:ext uri="{BB962C8B-B14F-4D97-AF65-F5344CB8AC3E}">
        <p14:creationId xmlns:p14="http://schemas.microsoft.com/office/powerpoint/2010/main" val="4099711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alatino Linotype"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Palatino Linotype"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Palatino Linotype"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Palatino Linotype"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Palatino Linotyp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this video I can probably just go straight to</a:t>
            </a:r>
            <a:r>
              <a:rPr lang="en-US" baseline="0" dirty="0" smtClean="0"/>
              <a:t> the questions because it summarized nearly everything we did. This paper is a database paper. I will not reveal any detailed plans of our future work just yet (hopefully there will soon follow more papers in which you can read about those). I would rather like to present to you a possible new way of acquiring eye videos. </a:t>
            </a:r>
          </a:p>
          <a:p>
            <a:r>
              <a:rPr lang="en-US" baseline="0" dirty="0" smtClean="0"/>
              <a:t>why is this database so special, especially to me, what is new in it and how it could be exploited in eye tracking.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1</a:t>
            </a:fld>
            <a:endParaRPr lang="en-GB" dirty="0"/>
          </a:p>
        </p:txBody>
      </p:sp>
    </p:spTree>
    <p:extLst>
      <p:ext uri="{BB962C8B-B14F-4D97-AF65-F5344CB8AC3E}">
        <p14:creationId xmlns:p14="http://schemas.microsoft.com/office/powerpoint/2010/main" val="528023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device we used for our database is a classical example of a device you cannot</a:t>
            </a:r>
            <a:r>
              <a:rPr lang="en-US" baseline="0" dirty="0" smtClean="0"/>
              <a:t> use to spectrally image moving objects because it is based on scanning. However the results we get from it are a very valuable densely sampled ground truth. From these we can see the spectrum of the main features. we call these signatures. It is common practice to collect data from more expensive and high accuracy devices in order to exploit it for optimization and new technology creation. By understanding the signatures we can pinpoint the optimal spectral bands to optimize the tech to find those.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12</a:t>
            </a:fld>
            <a:endParaRPr lang="en-GB"/>
          </a:p>
        </p:txBody>
      </p:sp>
    </p:spTree>
    <p:extLst>
      <p:ext uri="{BB962C8B-B14F-4D97-AF65-F5344CB8AC3E}">
        <p14:creationId xmlns:p14="http://schemas.microsoft.com/office/powerpoint/2010/main" val="194942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Palatino Linotype" pitchFamily="18" charset="0"/>
                <a:ea typeface="+mn-ea"/>
                <a:cs typeface="+mn-cs"/>
              </a:rPr>
              <a:t>Traditionally, by using only NIR channel, tracking would fail due to the occlusion of pupil. With multi-channel tracking the fail could be compensated by searching for other features that are invisible in NIR but visible at other channels for example the capillaries </a:t>
            </a:r>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19</a:t>
            </a:fld>
            <a:endParaRPr lang="en-GB"/>
          </a:p>
        </p:txBody>
      </p:sp>
    </p:spTree>
    <p:extLst>
      <p:ext uri="{BB962C8B-B14F-4D97-AF65-F5344CB8AC3E}">
        <p14:creationId xmlns:p14="http://schemas.microsoft.com/office/powerpoint/2010/main" val="340661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Palatino Linotype" pitchFamily="18" charset="0"/>
                <a:ea typeface="+mn-ea"/>
                <a:cs typeface="+mn-cs"/>
              </a:rPr>
              <a:t>Traditionally, by using only NIR channel, tracking would fail due to the occlusion of pupil. With multi-channel tracking the fail could be compensated by searching for other features that are invisible in NIR but visible at other channels for example the capillaries </a:t>
            </a:r>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20</a:t>
            </a:fld>
            <a:endParaRPr lang="en-GB"/>
          </a:p>
        </p:txBody>
      </p:sp>
    </p:spTree>
    <p:extLst>
      <p:ext uri="{BB962C8B-B14F-4D97-AF65-F5344CB8AC3E}">
        <p14:creationId xmlns:p14="http://schemas.microsoft.com/office/powerpoint/2010/main" val="203367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14 </a:t>
            </a:r>
            <a:r>
              <a:rPr lang="fi-FI" dirty="0" err="1" smtClean="0"/>
              <a:t>nationalities</a:t>
            </a:r>
            <a:r>
              <a:rPr lang="fi-FI" dirty="0" smtClean="0"/>
              <a:t> </a:t>
            </a:r>
          </a:p>
          <a:p>
            <a:r>
              <a:rPr lang="fi-FI" dirty="0" smtClean="0"/>
              <a:t>5 </a:t>
            </a:r>
            <a:r>
              <a:rPr lang="fi-FI" dirty="0" err="1" smtClean="0"/>
              <a:t>eye</a:t>
            </a:r>
            <a:r>
              <a:rPr lang="fi-FI" dirty="0" smtClean="0"/>
              <a:t> </a:t>
            </a:r>
            <a:r>
              <a:rPr lang="fi-FI" dirty="0" err="1" smtClean="0"/>
              <a:t>colors</a:t>
            </a:r>
            <a:r>
              <a:rPr lang="fi-FI" dirty="0" smtClean="0"/>
              <a:t> </a:t>
            </a:r>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22</a:t>
            </a:fld>
            <a:endParaRPr lang="en-GB"/>
          </a:p>
        </p:txBody>
      </p:sp>
    </p:spTree>
    <p:extLst>
      <p:ext uri="{BB962C8B-B14F-4D97-AF65-F5344CB8AC3E}">
        <p14:creationId xmlns:p14="http://schemas.microsoft.com/office/powerpoint/2010/main" val="241223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this video I can probably just go straight to</a:t>
            </a:r>
            <a:r>
              <a:rPr lang="en-US" baseline="0" dirty="0" smtClean="0"/>
              <a:t> the questions because it summarized nearly everything we did. This paper is a database paper. I will not reveal any detailed plans of our future work just yet (hopefully there will soon follow more papers in which you can read about those). I would rather like to present to you a possible new way of acquiring eye videos. </a:t>
            </a:r>
          </a:p>
          <a:p>
            <a:r>
              <a:rPr lang="en-US" baseline="0" dirty="0" smtClean="0"/>
              <a:t>why is this database so special, especially to me, what is new in it and how it could be exploited in eye tracking.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2</a:t>
            </a:fld>
            <a:endParaRPr lang="en-GB" dirty="0"/>
          </a:p>
        </p:txBody>
      </p:sp>
    </p:spTree>
    <p:extLst>
      <p:ext uri="{BB962C8B-B14F-4D97-AF65-F5344CB8AC3E}">
        <p14:creationId xmlns:p14="http://schemas.microsoft.com/office/powerpoint/2010/main" val="117998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3</a:t>
            </a:fld>
            <a:endParaRPr lang="en-GB"/>
          </a:p>
        </p:txBody>
      </p:sp>
    </p:spTree>
    <p:extLst>
      <p:ext uri="{BB962C8B-B14F-4D97-AF65-F5344CB8AC3E}">
        <p14:creationId xmlns:p14="http://schemas.microsoft.com/office/powerpoint/2010/main" val="297391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Video of the eye movement.</a:t>
            </a:r>
            <a:r>
              <a:rPr lang="en-US" baseline="0" dirty="0" smtClean="0"/>
              <a:t> Maybe if I have time I can film the whole setup and have the video shown here. 1min max</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4</a:t>
            </a:fld>
            <a:endParaRPr lang="en-GB"/>
          </a:p>
        </p:txBody>
      </p:sp>
    </p:spTree>
    <p:extLst>
      <p:ext uri="{BB962C8B-B14F-4D97-AF65-F5344CB8AC3E}">
        <p14:creationId xmlns:p14="http://schemas.microsoft.com/office/powerpoint/2010/main" val="1591674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Talk about</a:t>
            </a:r>
            <a:r>
              <a:rPr lang="en-US" baseline="0" dirty="0" smtClean="0"/>
              <a:t> the biometrics and other application and then say the assumption we have. Tell about reflectance as a property of an object</a:t>
            </a:r>
            <a:endParaRPr lang="en-US" sz="1200" b="0" i="0" u="none" strike="noStrike" kern="1200" baseline="0" dirty="0" smtClean="0">
              <a:solidFill>
                <a:schemeClr val="tx1"/>
              </a:solidFill>
              <a:latin typeface="Palatino Linotype" pitchFamily="18" charset="0"/>
              <a:ea typeface="+mn-ea"/>
              <a:cs typeface="+mn-cs"/>
            </a:endParaRPr>
          </a:p>
          <a:p>
            <a:r>
              <a:rPr lang="en-US" sz="1200" b="0" i="0" u="none" strike="noStrike" kern="1200" baseline="0" dirty="0" smtClean="0">
                <a:solidFill>
                  <a:schemeClr val="tx1"/>
                </a:solidFill>
                <a:latin typeface="Palatino Linotype" pitchFamily="18" charset="0"/>
                <a:ea typeface="+mn-ea"/>
                <a:cs typeface="+mn-cs"/>
              </a:rPr>
              <a:t>These signatures can be exploited to create new methodologies for imaging, training, analysis and interpretation of eye tracking data in harsh conditions.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5</a:t>
            </a:fld>
            <a:endParaRPr lang="en-GB"/>
          </a:p>
        </p:txBody>
      </p:sp>
    </p:spTree>
    <p:extLst>
      <p:ext uri="{BB962C8B-B14F-4D97-AF65-F5344CB8AC3E}">
        <p14:creationId xmlns:p14="http://schemas.microsoft.com/office/powerpoint/2010/main" val="208751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device we used for our database is a classical example of a device you cannot</a:t>
            </a:r>
            <a:r>
              <a:rPr lang="en-US" baseline="0" dirty="0" smtClean="0"/>
              <a:t> use to spectrally image moving objects because it is based on scanning. However the results we get from it are a very valuable densely samples ground truth. From these we can see the spectrum of the main features. we call these signatures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8</a:t>
            </a:fld>
            <a:endParaRPr lang="en-GB"/>
          </a:p>
        </p:txBody>
      </p:sp>
    </p:spTree>
    <p:extLst>
      <p:ext uri="{BB962C8B-B14F-4D97-AF65-F5344CB8AC3E}">
        <p14:creationId xmlns:p14="http://schemas.microsoft.com/office/powerpoint/2010/main" val="324549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device we used for our database is a classical example of a device you cannot</a:t>
            </a:r>
            <a:r>
              <a:rPr lang="en-US" baseline="0" dirty="0" smtClean="0"/>
              <a:t> use to spectrally image moving objects because it is based on scanning. However the results we get from it are a very valuable densely samples ground truth. From these we can see the spectrum of the main features. we call these signatures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9</a:t>
            </a:fld>
            <a:endParaRPr lang="en-GB"/>
          </a:p>
        </p:txBody>
      </p:sp>
    </p:spTree>
    <p:extLst>
      <p:ext uri="{BB962C8B-B14F-4D97-AF65-F5344CB8AC3E}">
        <p14:creationId xmlns:p14="http://schemas.microsoft.com/office/powerpoint/2010/main" val="239301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device we used for our database is a classical example of a device you cannot</a:t>
            </a:r>
            <a:r>
              <a:rPr lang="en-US" baseline="0" dirty="0" smtClean="0"/>
              <a:t> use to spectrally image moving objects because it is based on scanning. However the results we get from it are a very valuable densely sampled ground truth. From these we can see the spectrum of the main features. we call these signatures. It is common practice to collect data from more expensive and high accuracy devices in order to exploit it for optimization and new technology creation. By understanding the signatures we can pinpoint the optimal spectral bands to optimize the tech to find those.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10</a:t>
            </a:fld>
            <a:endParaRPr lang="en-GB"/>
          </a:p>
        </p:txBody>
      </p:sp>
    </p:spTree>
    <p:extLst>
      <p:ext uri="{BB962C8B-B14F-4D97-AF65-F5344CB8AC3E}">
        <p14:creationId xmlns:p14="http://schemas.microsoft.com/office/powerpoint/2010/main" val="428089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first device we used for our database is a classical example of a device you cannot</a:t>
            </a:r>
            <a:r>
              <a:rPr lang="en-US" baseline="0" dirty="0" smtClean="0"/>
              <a:t> use to spectrally image moving objects because it is based on scanning. However the results we get from it are a very valuable densely sampled ground truth. From these we can see the spectrum of the main features. we call these signatures. It is common practice to collect data from more expensive and high accuracy devices in order to exploit it for optimization and new technology creation. By understanding the signatures we can pinpoint the optimal spectral bands to optimize the tech to find those.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B94AAB-AEB6-4909-A9E9-7A8097C20927}" type="slidenum">
              <a:rPr lang="en-GB" smtClean="0"/>
              <a:pPr>
                <a:defRPr/>
              </a:pPr>
              <a:t>11</a:t>
            </a:fld>
            <a:endParaRPr lang="en-GB"/>
          </a:p>
        </p:txBody>
      </p:sp>
    </p:spTree>
    <p:extLst>
      <p:ext uri="{BB962C8B-B14F-4D97-AF65-F5344CB8AC3E}">
        <p14:creationId xmlns:p14="http://schemas.microsoft.com/office/powerpoint/2010/main" val="3351982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p:spTree>
      <p:nvGrpSpPr>
        <p:cNvPr id="1" name=""/>
        <p:cNvGrpSpPr/>
        <p:nvPr/>
      </p:nvGrpSpPr>
      <p:grpSpPr>
        <a:xfrm>
          <a:off x="0" y="0"/>
          <a:ext cx="0" cy="0"/>
          <a:chOff x="0" y="0"/>
          <a:chExt cx="0" cy="0"/>
        </a:xfrm>
      </p:grpSpPr>
      <p:sp>
        <p:nvSpPr>
          <p:cNvPr id="81923" name="Rectangle 3"/>
          <p:cNvSpPr>
            <a:spLocks noGrp="1" noChangeArrowheads="1"/>
          </p:cNvSpPr>
          <p:nvPr>
            <p:ph type="ctrTitle" hasCustomPrompt="1"/>
          </p:nvPr>
        </p:nvSpPr>
        <p:spPr>
          <a:xfrm>
            <a:off x="395536" y="2353444"/>
            <a:ext cx="8280920" cy="1296144"/>
          </a:xfrm>
        </p:spPr>
        <p:txBody>
          <a:bodyPr/>
          <a:lstStyle>
            <a:lvl1pPr>
              <a:lnSpc>
                <a:spcPts val="4200"/>
              </a:lnSpc>
              <a:defRPr sz="3300" baseline="0"/>
            </a:lvl1pPr>
          </a:lstStyle>
          <a:p>
            <a:r>
              <a:rPr lang="fi-FI" dirty="0" smtClean="0"/>
              <a:t>Itä-Suomen yliopisto –</a:t>
            </a:r>
            <a:br>
              <a:rPr lang="fi-FI" dirty="0" smtClean="0"/>
            </a:br>
            <a:r>
              <a:rPr lang="fi-FI" dirty="0" smtClean="0"/>
              <a:t>Hyvällä tieteellä on tekijänsä</a:t>
            </a:r>
            <a:endParaRPr lang="fi-FI" dirty="0"/>
          </a:p>
        </p:txBody>
      </p:sp>
      <p:sp>
        <p:nvSpPr>
          <p:cNvPr id="81924" name="Rectangle 4"/>
          <p:cNvSpPr>
            <a:spLocks noGrp="1" noChangeArrowheads="1"/>
          </p:cNvSpPr>
          <p:nvPr>
            <p:ph type="subTitle" idx="1" hasCustomPrompt="1"/>
          </p:nvPr>
        </p:nvSpPr>
        <p:spPr>
          <a:xfrm>
            <a:off x="395536" y="409228"/>
            <a:ext cx="6696744" cy="288032"/>
          </a:xfrm>
        </p:spPr>
        <p:txBody>
          <a:bodyPr rIns="91440"/>
          <a:lstStyle>
            <a:lvl1pPr marL="0" indent="0">
              <a:buFontTx/>
              <a:buNone/>
              <a:defRPr sz="1400" i="0">
                <a:solidFill>
                  <a:schemeClr val="tx1"/>
                </a:solidFill>
              </a:defRPr>
            </a:lvl1pPr>
          </a:lstStyle>
          <a:p>
            <a:pPr eaLnBrk="1" hangingPunct="1"/>
            <a:r>
              <a:rPr lang="fi-FI" dirty="0" smtClean="0">
                <a:latin typeface="Palatino Linotype" charset="0"/>
              </a:rPr>
              <a:t>Luentotilaisuus Mallipaikassa 30.10.2015</a:t>
            </a:r>
            <a:endParaRPr lang="fi-FI" dirty="0">
              <a:latin typeface="Palatino Linotype" charset="0"/>
            </a:endParaRPr>
          </a:p>
        </p:txBody>
      </p:sp>
      <p:sp>
        <p:nvSpPr>
          <p:cNvPr id="11" name="Tekstiruutu 10"/>
          <p:cNvSpPr txBox="1"/>
          <p:nvPr userDrawn="1"/>
        </p:nvSpPr>
        <p:spPr>
          <a:xfrm>
            <a:off x="323528" y="5188178"/>
            <a:ext cx="3528392" cy="261610"/>
          </a:xfrm>
          <a:prstGeom prst="rect">
            <a:avLst/>
          </a:prstGeom>
          <a:noFill/>
        </p:spPr>
        <p:txBody>
          <a:bodyPr wrap="square" rtlCol="0">
            <a:spAutoFit/>
          </a:bodyPr>
          <a:lstStyle/>
          <a:p>
            <a:r>
              <a:rPr lang="fi-FI" sz="1100" b="1" dirty="0" smtClean="0">
                <a:solidFill>
                  <a:schemeClr val="bg2">
                    <a:lumMod val="25000"/>
                  </a:schemeClr>
                </a:solidFill>
                <a:latin typeface="Arial" panose="020B0604020202020204" pitchFamily="34" charset="0"/>
                <a:cs typeface="Arial" panose="020B0604020202020204" pitchFamily="34" charset="0"/>
              </a:rPr>
              <a:t>UEF</a:t>
            </a:r>
            <a:r>
              <a:rPr lang="fi-FI" sz="1100" dirty="0" smtClean="0">
                <a:solidFill>
                  <a:schemeClr val="bg2">
                    <a:lumMod val="25000"/>
                  </a:schemeClr>
                </a:solidFill>
                <a:latin typeface="Arial" panose="020B0604020202020204" pitchFamily="34" charset="0"/>
                <a:cs typeface="Arial" panose="020B0604020202020204" pitchFamily="34" charset="0"/>
              </a:rPr>
              <a:t> // </a:t>
            </a:r>
            <a:r>
              <a:rPr lang="fi-FI" sz="1100" dirty="0" err="1" smtClean="0">
                <a:solidFill>
                  <a:schemeClr val="bg2">
                    <a:lumMod val="25000"/>
                  </a:schemeClr>
                </a:solidFill>
                <a:latin typeface="Arial" panose="020B0604020202020204" pitchFamily="34" charset="0"/>
                <a:cs typeface="Arial" panose="020B0604020202020204" pitchFamily="34" charset="0"/>
              </a:rPr>
              <a:t>University</a:t>
            </a:r>
            <a:r>
              <a:rPr lang="fi-FI" sz="1100" dirty="0" smtClean="0">
                <a:solidFill>
                  <a:schemeClr val="bg2">
                    <a:lumMod val="25000"/>
                  </a:schemeClr>
                </a:solidFill>
                <a:latin typeface="Arial" panose="020B0604020202020204" pitchFamily="34" charset="0"/>
                <a:cs typeface="Arial" panose="020B0604020202020204" pitchFamily="34" charset="0"/>
              </a:rPr>
              <a:t> of Eastern Finland</a:t>
            </a:r>
            <a:endParaRPr lang="fi-FI" sz="1100" dirty="0">
              <a:solidFill>
                <a:schemeClr val="bg2">
                  <a:lumMod val="25000"/>
                </a:schemeClr>
              </a:solidFill>
              <a:latin typeface="Arial" panose="020B0604020202020204" pitchFamily="34" charset="0"/>
              <a:cs typeface="Arial" panose="020B0604020202020204" pitchFamily="34" charset="0"/>
            </a:endParaRPr>
          </a:p>
        </p:txBody>
      </p:sp>
      <p:sp>
        <p:nvSpPr>
          <p:cNvPr id="9" name="Suorakulmio 8"/>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6" name="Tekstin paikkamerkki 5"/>
          <p:cNvSpPr>
            <a:spLocks noGrp="1"/>
          </p:cNvSpPr>
          <p:nvPr>
            <p:ph type="body" sz="quarter" idx="10" hasCustomPrompt="1"/>
          </p:nvPr>
        </p:nvSpPr>
        <p:spPr>
          <a:xfrm>
            <a:off x="395536" y="697260"/>
            <a:ext cx="6696744" cy="288032"/>
          </a:xfrm>
        </p:spPr>
        <p:txBody>
          <a:bodyPr/>
          <a:lstStyle>
            <a:lvl1pPr marL="0" indent="0" algn="l">
              <a:buNone/>
              <a:defRPr sz="1400" i="1" baseline="0">
                <a:solidFill>
                  <a:schemeClr val="accent2"/>
                </a:solidFill>
              </a:defRPr>
            </a:lvl1pPr>
          </a:lstStyle>
          <a:p>
            <a:r>
              <a:rPr lang="fi-FI" dirty="0" smtClean="0"/>
              <a:t>Etunimi Sukunimi, Titteli</a:t>
            </a:r>
            <a:endParaRPr lang="fi-FI" dirty="0"/>
          </a:p>
        </p:txBody>
      </p:sp>
      <p:pic>
        <p:nvPicPr>
          <p:cNvPr id="8" name="Kuva 17" descr="UEF_tunnus_harmaa_tausta.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453" y="401520"/>
            <a:ext cx="1433153" cy="1356718"/>
          </a:xfrm>
          <a:prstGeom prst="rect">
            <a:avLst/>
          </a:prstGeom>
        </p:spPr>
      </p:pic>
    </p:spTree>
    <p:extLst>
      <p:ext uri="{BB962C8B-B14F-4D97-AF65-F5344CB8AC3E}">
        <p14:creationId xmlns:p14="http://schemas.microsoft.com/office/powerpoint/2010/main" val="31508800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Lopetus">
    <p:spTree>
      <p:nvGrpSpPr>
        <p:cNvPr id="1" name=""/>
        <p:cNvGrpSpPr/>
        <p:nvPr/>
      </p:nvGrpSpPr>
      <p:grpSpPr>
        <a:xfrm>
          <a:off x="0" y="0"/>
          <a:ext cx="0" cy="0"/>
          <a:chOff x="0" y="0"/>
          <a:chExt cx="0" cy="0"/>
        </a:xfrm>
      </p:grpSpPr>
      <p:sp>
        <p:nvSpPr>
          <p:cNvPr id="13" name="Suorakulmio 12"/>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241358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 kuva">
    <p:spTree>
      <p:nvGrpSpPr>
        <p:cNvPr id="1" name=""/>
        <p:cNvGrpSpPr/>
        <p:nvPr/>
      </p:nvGrpSpPr>
      <p:grpSpPr>
        <a:xfrm>
          <a:off x="0" y="0"/>
          <a:ext cx="0" cy="0"/>
          <a:chOff x="0" y="0"/>
          <a:chExt cx="0" cy="0"/>
        </a:xfrm>
      </p:grpSpPr>
      <p:sp>
        <p:nvSpPr>
          <p:cNvPr id="13" name="Kuvan paikkamerkki 2"/>
          <p:cNvSpPr>
            <a:spLocks noGrp="1"/>
          </p:cNvSpPr>
          <p:nvPr>
            <p:ph type="pic" idx="13"/>
          </p:nvPr>
        </p:nvSpPr>
        <p:spPr>
          <a:xfrm>
            <a:off x="395536" y="409228"/>
            <a:ext cx="8352928"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81923" name="Rectangle 3"/>
          <p:cNvSpPr>
            <a:spLocks noGrp="1" noChangeArrowheads="1"/>
          </p:cNvSpPr>
          <p:nvPr>
            <p:ph type="ctrTitle" hasCustomPrompt="1"/>
          </p:nvPr>
        </p:nvSpPr>
        <p:spPr>
          <a:xfrm>
            <a:off x="395536" y="2857500"/>
            <a:ext cx="8352928" cy="1296144"/>
          </a:xfrm>
        </p:spPr>
        <p:txBody>
          <a:bodyPr/>
          <a:lstStyle>
            <a:lvl1pPr>
              <a:lnSpc>
                <a:spcPts val="4200"/>
              </a:lnSpc>
              <a:defRPr sz="3300" baseline="0"/>
            </a:lvl1pPr>
          </a:lstStyle>
          <a:p>
            <a:r>
              <a:rPr lang="fi-FI" dirty="0" smtClean="0"/>
              <a:t>Hyvällä tieteellä on tekijänsä</a:t>
            </a:r>
            <a:endParaRPr lang="fi-FI" dirty="0"/>
          </a:p>
        </p:txBody>
      </p:sp>
      <p:sp>
        <p:nvSpPr>
          <p:cNvPr id="81924" name="Rectangle 4"/>
          <p:cNvSpPr>
            <a:spLocks noGrp="1" noChangeArrowheads="1"/>
          </p:cNvSpPr>
          <p:nvPr>
            <p:ph type="subTitle" idx="1" hasCustomPrompt="1"/>
          </p:nvPr>
        </p:nvSpPr>
        <p:spPr>
          <a:xfrm>
            <a:off x="395536" y="4225652"/>
            <a:ext cx="8352928" cy="288032"/>
          </a:xfrm>
        </p:spPr>
        <p:txBody>
          <a:bodyPr rIns="91440"/>
          <a:lstStyle>
            <a:lvl1pPr marL="0" indent="0">
              <a:buFontTx/>
              <a:buNone/>
              <a:defRPr sz="1400" i="0">
                <a:solidFill>
                  <a:schemeClr val="tx1"/>
                </a:solidFill>
              </a:defRPr>
            </a:lvl1pPr>
          </a:lstStyle>
          <a:p>
            <a:pPr eaLnBrk="1" hangingPunct="1"/>
            <a:r>
              <a:rPr lang="fi-FI" dirty="0" smtClean="0">
                <a:latin typeface="Palatino Linotype" charset="0"/>
              </a:rPr>
              <a:t>Luentotilaisuus Mallipaikassa 30.10.2015</a:t>
            </a:r>
            <a:endParaRPr lang="fi-FI" dirty="0">
              <a:latin typeface="Palatino Linotype" charset="0"/>
            </a:endParaRPr>
          </a:p>
        </p:txBody>
      </p:sp>
      <p:sp>
        <p:nvSpPr>
          <p:cNvPr id="11" name="Tekstiruutu 10"/>
          <p:cNvSpPr txBox="1"/>
          <p:nvPr userDrawn="1"/>
        </p:nvSpPr>
        <p:spPr>
          <a:xfrm>
            <a:off x="323528" y="5188178"/>
            <a:ext cx="3528392" cy="261610"/>
          </a:xfrm>
          <a:prstGeom prst="rect">
            <a:avLst/>
          </a:prstGeom>
          <a:noFill/>
        </p:spPr>
        <p:txBody>
          <a:bodyPr wrap="square" rtlCol="0">
            <a:spAutoFit/>
          </a:bodyPr>
          <a:lstStyle/>
          <a:p>
            <a:r>
              <a:rPr lang="fi-FI" sz="1100" b="1" dirty="0" smtClean="0">
                <a:solidFill>
                  <a:schemeClr val="bg2">
                    <a:lumMod val="25000"/>
                  </a:schemeClr>
                </a:solidFill>
                <a:latin typeface="Arial" panose="020B0604020202020204" pitchFamily="34" charset="0"/>
                <a:cs typeface="Arial" panose="020B0604020202020204" pitchFamily="34" charset="0"/>
              </a:rPr>
              <a:t>UEF</a:t>
            </a:r>
            <a:r>
              <a:rPr lang="fi-FI" sz="1100" dirty="0" smtClean="0">
                <a:solidFill>
                  <a:schemeClr val="bg2">
                    <a:lumMod val="25000"/>
                  </a:schemeClr>
                </a:solidFill>
                <a:latin typeface="Arial" panose="020B0604020202020204" pitchFamily="34" charset="0"/>
                <a:cs typeface="Arial" panose="020B0604020202020204" pitchFamily="34" charset="0"/>
              </a:rPr>
              <a:t> // </a:t>
            </a:r>
            <a:r>
              <a:rPr lang="fi-FI" sz="1100" dirty="0" err="1" smtClean="0">
                <a:solidFill>
                  <a:schemeClr val="bg2">
                    <a:lumMod val="25000"/>
                  </a:schemeClr>
                </a:solidFill>
                <a:latin typeface="Arial" panose="020B0604020202020204" pitchFamily="34" charset="0"/>
                <a:cs typeface="Arial" panose="020B0604020202020204" pitchFamily="34" charset="0"/>
              </a:rPr>
              <a:t>University</a:t>
            </a:r>
            <a:r>
              <a:rPr lang="fi-FI" sz="1100" dirty="0" smtClean="0">
                <a:solidFill>
                  <a:schemeClr val="bg2">
                    <a:lumMod val="25000"/>
                  </a:schemeClr>
                </a:solidFill>
                <a:latin typeface="Arial" panose="020B0604020202020204" pitchFamily="34" charset="0"/>
                <a:cs typeface="Arial" panose="020B0604020202020204" pitchFamily="34" charset="0"/>
              </a:rPr>
              <a:t> of Eastern Finland</a:t>
            </a:r>
            <a:endParaRPr lang="fi-FI" sz="1100" dirty="0">
              <a:solidFill>
                <a:schemeClr val="bg2">
                  <a:lumMod val="25000"/>
                </a:schemeClr>
              </a:solidFill>
              <a:latin typeface="Arial" panose="020B0604020202020204" pitchFamily="34" charset="0"/>
              <a:cs typeface="Arial" panose="020B0604020202020204" pitchFamily="34" charset="0"/>
            </a:endParaRPr>
          </a:p>
        </p:txBody>
      </p:sp>
      <p:sp>
        <p:nvSpPr>
          <p:cNvPr id="9" name="Suorakulmio 8"/>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Tekstin paikkamerkki 5"/>
          <p:cNvSpPr>
            <a:spLocks noGrp="1"/>
          </p:cNvSpPr>
          <p:nvPr>
            <p:ph type="body" sz="quarter" idx="10" hasCustomPrompt="1"/>
          </p:nvPr>
        </p:nvSpPr>
        <p:spPr>
          <a:xfrm>
            <a:off x="395536" y="4513684"/>
            <a:ext cx="8352928" cy="288032"/>
          </a:xfrm>
        </p:spPr>
        <p:txBody>
          <a:bodyPr/>
          <a:lstStyle>
            <a:lvl1pPr marL="0" indent="0" algn="l">
              <a:buNone/>
              <a:defRPr sz="1400" i="1">
                <a:solidFill>
                  <a:schemeClr val="accent2"/>
                </a:solidFill>
              </a:defRPr>
            </a:lvl1pPr>
          </a:lstStyle>
          <a:p>
            <a:r>
              <a:rPr lang="fi-FI" dirty="0" smtClean="0"/>
              <a:t>Etunimi Sukunimi </a:t>
            </a:r>
            <a:endParaRPr lang="fi-FI" dirty="0"/>
          </a:p>
        </p:txBody>
      </p:sp>
    </p:spTree>
    <p:extLst>
      <p:ext uri="{BB962C8B-B14F-4D97-AF65-F5344CB8AC3E}">
        <p14:creationId xmlns:p14="http://schemas.microsoft.com/office/powerpoint/2010/main" val="3296564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95536" y="547688"/>
            <a:ext cx="8352928" cy="840053"/>
          </a:xfrm>
        </p:spPr>
        <p:txBody>
          <a:bodyPr/>
          <a:lstStyle/>
          <a:p>
            <a:r>
              <a:rPr lang="fi-FI" smtClean="0"/>
              <a:t>Muokkaa perustyyl. napsautt.</a:t>
            </a:r>
            <a:endParaRPr lang="en-US"/>
          </a:p>
        </p:txBody>
      </p:sp>
      <p:sp>
        <p:nvSpPr>
          <p:cNvPr id="3" name="Sisällön paikkamerkki 2"/>
          <p:cNvSpPr>
            <a:spLocks noGrp="1"/>
          </p:cNvSpPr>
          <p:nvPr>
            <p:ph idx="1"/>
          </p:nvPr>
        </p:nvSpPr>
        <p:spPr>
          <a:xfrm>
            <a:off x="395536" y="1537230"/>
            <a:ext cx="8352928" cy="3480594"/>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7"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13.9.2016</a:t>
            </a:fld>
            <a:endParaRPr lang="fi-FI" dirty="0"/>
          </a:p>
        </p:txBody>
      </p:sp>
      <p:sp>
        <p:nvSpPr>
          <p:cNvPr id="8"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smtClean="0"/>
              <a:t>Esityksen nimi / Tekijä</a:t>
            </a:r>
            <a:endParaRPr lang="fi-FI" dirty="0"/>
          </a:p>
        </p:txBody>
      </p:sp>
      <p:sp>
        <p:nvSpPr>
          <p:cNvPr id="10"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8318714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 kuva">
    <p:spTree>
      <p:nvGrpSpPr>
        <p:cNvPr id="1" name=""/>
        <p:cNvGrpSpPr/>
        <p:nvPr/>
      </p:nvGrpSpPr>
      <p:grpSpPr>
        <a:xfrm>
          <a:off x="0" y="0"/>
          <a:ext cx="0" cy="0"/>
          <a:chOff x="0" y="0"/>
          <a:chExt cx="0" cy="0"/>
        </a:xfrm>
      </p:grpSpPr>
      <p:sp>
        <p:nvSpPr>
          <p:cNvPr id="2" name="Otsikko 1"/>
          <p:cNvSpPr>
            <a:spLocks noGrp="1"/>
          </p:cNvSpPr>
          <p:nvPr>
            <p:ph type="title"/>
          </p:nvPr>
        </p:nvSpPr>
        <p:spPr>
          <a:xfrm>
            <a:off x="395536" y="547688"/>
            <a:ext cx="8352928" cy="840053"/>
          </a:xfrm>
        </p:spPr>
        <p:txBody>
          <a:bodyPr/>
          <a:lstStyle/>
          <a:p>
            <a:r>
              <a:rPr lang="fi-FI" smtClean="0"/>
              <a:t>Muokkaa perustyyl. napsautt.</a:t>
            </a:r>
            <a:endParaRPr lang="en-US"/>
          </a:p>
        </p:txBody>
      </p:sp>
      <p:sp>
        <p:nvSpPr>
          <p:cNvPr id="3" name="Sisällön paikkamerkki 2"/>
          <p:cNvSpPr>
            <a:spLocks noGrp="1"/>
          </p:cNvSpPr>
          <p:nvPr>
            <p:ph idx="1"/>
          </p:nvPr>
        </p:nvSpPr>
        <p:spPr>
          <a:xfrm>
            <a:off x="395536" y="1537230"/>
            <a:ext cx="4896544" cy="3480594"/>
          </a:xfrm>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en-US" dirty="0"/>
          </a:p>
        </p:txBody>
      </p:sp>
      <p:sp>
        <p:nvSpPr>
          <p:cNvPr id="7"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13.9.2016</a:t>
            </a:fld>
            <a:endParaRPr lang="fi-FI" dirty="0"/>
          </a:p>
        </p:txBody>
      </p:sp>
      <p:sp>
        <p:nvSpPr>
          <p:cNvPr id="8"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smtClean="0"/>
              <a:t>Esityksen nimi / Tekijä</a:t>
            </a:r>
            <a:endParaRPr lang="fi-FI" dirty="0"/>
          </a:p>
        </p:txBody>
      </p:sp>
      <p:sp>
        <p:nvSpPr>
          <p:cNvPr id="10"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
        <p:nvSpPr>
          <p:cNvPr id="9" name="Sisällön paikkamerkki 2"/>
          <p:cNvSpPr>
            <a:spLocks noGrp="1"/>
          </p:cNvSpPr>
          <p:nvPr>
            <p:ph idx="13"/>
          </p:nvPr>
        </p:nvSpPr>
        <p:spPr>
          <a:xfrm>
            <a:off x="5436096" y="1561356"/>
            <a:ext cx="3312368" cy="3456384"/>
          </a:xfr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384896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13.9.2016</a:t>
            </a:fld>
            <a:endParaRPr lang="fi-FI" dirty="0"/>
          </a:p>
        </p:txBody>
      </p:sp>
      <p:sp>
        <p:nvSpPr>
          <p:cNvPr id="8"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smtClean="0"/>
              <a:t>Esityksen nimi / Tekijä</a:t>
            </a:r>
            <a:endParaRPr lang="fi-FI" dirty="0"/>
          </a:p>
        </p:txBody>
      </p:sp>
      <p:sp>
        <p:nvSpPr>
          <p:cNvPr id="10"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9348500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Välilehti turkoosi">
    <p:spTree>
      <p:nvGrpSpPr>
        <p:cNvPr id="1" name=""/>
        <p:cNvGrpSpPr/>
        <p:nvPr/>
      </p:nvGrpSpPr>
      <p:grpSpPr>
        <a:xfrm>
          <a:off x="0" y="0"/>
          <a:ext cx="0" cy="0"/>
          <a:chOff x="0" y="0"/>
          <a:chExt cx="0" cy="0"/>
        </a:xfrm>
      </p:grpSpPr>
      <p:sp>
        <p:nvSpPr>
          <p:cNvPr id="7" name="Suorakulmio 6"/>
          <p:cNvSpPr/>
          <p:nvPr userDrawn="1"/>
        </p:nvSpPr>
        <p:spPr>
          <a:xfrm>
            <a:off x="395536" y="409228"/>
            <a:ext cx="8352928" cy="4680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755576" y="2137420"/>
            <a:ext cx="7632848" cy="648072"/>
          </a:xfrm>
        </p:spPr>
        <p:txBody>
          <a:bodyPr/>
          <a:lstStyle>
            <a:lvl1pPr>
              <a:defRPr>
                <a:solidFill>
                  <a:schemeClr val="accent3"/>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isällön paikkamerkki 2"/>
          <p:cNvSpPr>
            <a:spLocks noGrp="1"/>
          </p:cNvSpPr>
          <p:nvPr>
            <p:ph idx="1"/>
          </p:nvPr>
        </p:nvSpPr>
        <p:spPr>
          <a:xfrm>
            <a:off x="755576" y="2785492"/>
            <a:ext cx="7632848" cy="360040"/>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fi-FI" dirty="0" smtClean="0"/>
              <a:t>Muokkaa tekstin perustyylejä napsauttamalla</a:t>
            </a:r>
          </a:p>
        </p:txBody>
      </p:sp>
      <p:sp>
        <p:nvSpPr>
          <p:cNvPr id="9" name="Suorakulmio 8"/>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13.9.2016</a:t>
            </a:fld>
            <a:endParaRPr lang="fi-FI" dirty="0"/>
          </a:p>
        </p:txBody>
      </p:sp>
      <p:sp>
        <p:nvSpPr>
          <p:cNvPr id="12"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smtClean="0"/>
              <a:t>Esityksen nimi / Tekijä</a:t>
            </a:r>
            <a:endParaRPr lang="fi-FI" dirty="0"/>
          </a:p>
        </p:txBody>
      </p:sp>
      <p:sp>
        <p:nvSpPr>
          <p:cNvPr id="13"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14582855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Välilehti turkoosi">
    <p:spTree>
      <p:nvGrpSpPr>
        <p:cNvPr id="1" name=""/>
        <p:cNvGrpSpPr/>
        <p:nvPr/>
      </p:nvGrpSpPr>
      <p:grpSpPr>
        <a:xfrm>
          <a:off x="0" y="0"/>
          <a:ext cx="0" cy="0"/>
          <a:chOff x="0" y="0"/>
          <a:chExt cx="0" cy="0"/>
        </a:xfrm>
      </p:grpSpPr>
      <p:sp>
        <p:nvSpPr>
          <p:cNvPr id="7" name="Suorakulmio 6"/>
          <p:cNvSpPr/>
          <p:nvPr userDrawn="1"/>
        </p:nvSpPr>
        <p:spPr>
          <a:xfrm>
            <a:off x="395536" y="409228"/>
            <a:ext cx="8352928" cy="46805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755576" y="2137420"/>
            <a:ext cx="7632848" cy="648072"/>
          </a:xfrm>
        </p:spPr>
        <p:txBody>
          <a:bodyPr/>
          <a:lstStyle>
            <a:lvl1pPr>
              <a:defRPr>
                <a:solidFill>
                  <a:schemeClr val="accent3"/>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3" name="Sisällön paikkamerkki 2"/>
          <p:cNvSpPr>
            <a:spLocks noGrp="1"/>
          </p:cNvSpPr>
          <p:nvPr>
            <p:ph idx="1"/>
          </p:nvPr>
        </p:nvSpPr>
        <p:spPr>
          <a:xfrm>
            <a:off x="755576" y="2785492"/>
            <a:ext cx="7632848" cy="360040"/>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fi-FI" dirty="0" smtClean="0"/>
              <a:t>Muokkaa tekstin perustyylejä napsauttamalla</a:t>
            </a:r>
          </a:p>
        </p:txBody>
      </p:sp>
      <p:sp>
        <p:nvSpPr>
          <p:cNvPr id="9" name="Suorakulmio 8"/>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13.9.2016</a:t>
            </a:fld>
            <a:endParaRPr lang="fi-FI" dirty="0"/>
          </a:p>
        </p:txBody>
      </p:sp>
      <p:sp>
        <p:nvSpPr>
          <p:cNvPr id="12"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smtClean="0"/>
              <a:t>Esityksen nimi / Tekijä</a:t>
            </a:r>
            <a:endParaRPr lang="fi-FI" dirty="0"/>
          </a:p>
        </p:txBody>
      </p:sp>
      <p:sp>
        <p:nvSpPr>
          <p:cNvPr id="13"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98716172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lehti vihreä">
    <p:spTree>
      <p:nvGrpSpPr>
        <p:cNvPr id="1" name=""/>
        <p:cNvGrpSpPr/>
        <p:nvPr/>
      </p:nvGrpSpPr>
      <p:grpSpPr>
        <a:xfrm>
          <a:off x="0" y="0"/>
          <a:ext cx="0" cy="0"/>
          <a:chOff x="0" y="0"/>
          <a:chExt cx="0" cy="0"/>
        </a:xfrm>
      </p:grpSpPr>
      <p:sp>
        <p:nvSpPr>
          <p:cNvPr id="7" name="Suorakulmio 6"/>
          <p:cNvSpPr/>
          <p:nvPr userDrawn="1"/>
        </p:nvSpPr>
        <p:spPr>
          <a:xfrm>
            <a:off x="395536" y="409228"/>
            <a:ext cx="8352928" cy="46805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755576" y="2137420"/>
            <a:ext cx="7632848" cy="648072"/>
          </a:xfrm>
        </p:spPr>
        <p:txBody>
          <a:bodyPr/>
          <a:lstStyle>
            <a:lvl1pPr>
              <a:defRPr>
                <a:solidFill>
                  <a:schemeClr val="accent3"/>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8" name="Suorakulmio 7"/>
          <p:cNvSpPr/>
          <p:nvPr userDrawn="1"/>
        </p:nvSpPr>
        <p:spPr>
          <a:xfrm>
            <a:off x="395536" y="5616624"/>
            <a:ext cx="8352928" cy="1211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Sisällön paikkamerkki 2"/>
          <p:cNvSpPr>
            <a:spLocks noGrp="1"/>
          </p:cNvSpPr>
          <p:nvPr>
            <p:ph idx="1"/>
          </p:nvPr>
        </p:nvSpPr>
        <p:spPr>
          <a:xfrm>
            <a:off x="755576" y="2785492"/>
            <a:ext cx="7632848" cy="360040"/>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fi-FI" dirty="0" smtClean="0"/>
              <a:t>Muokkaa tekstin perustyylejä napsauttamalla</a:t>
            </a:r>
          </a:p>
        </p:txBody>
      </p:sp>
      <p:sp>
        <p:nvSpPr>
          <p:cNvPr id="11"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13.9.2016</a:t>
            </a:fld>
            <a:endParaRPr lang="fi-FI" dirty="0"/>
          </a:p>
        </p:txBody>
      </p:sp>
      <p:sp>
        <p:nvSpPr>
          <p:cNvPr id="12"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smtClean="0"/>
              <a:t>Esityksen nimi / Tekijä</a:t>
            </a:r>
            <a:endParaRPr lang="fi-FI" dirty="0"/>
          </a:p>
        </p:txBody>
      </p:sp>
      <p:sp>
        <p:nvSpPr>
          <p:cNvPr id="13"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14641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lehti harmaa">
    <p:spTree>
      <p:nvGrpSpPr>
        <p:cNvPr id="1" name=""/>
        <p:cNvGrpSpPr/>
        <p:nvPr/>
      </p:nvGrpSpPr>
      <p:grpSpPr>
        <a:xfrm>
          <a:off x="0" y="0"/>
          <a:ext cx="0" cy="0"/>
          <a:chOff x="0" y="0"/>
          <a:chExt cx="0" cy="0"/>
        </a:xfrm>
      </p:grpSpPr>
      <p:sp>
        <p:nvSpPr>
          <p:cNvPr id="7" name="Suorakulmio 6"/>
          <p:cNvSpPr/>
          <p:nvPr userDrawn="1"/>
        </p:nvSpPr>
        <p:spPr>
          <a:xfrm>
            <a:off x="395536" y="409228"/>
            <a:ext cx="8352928" cy="468052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rgbClr val="FFFFFF"/>
              </a:solidFill>
            </a:endParaRPr>
          </a:p>
        </p:txBody>
      </p:sp>
      <p:sp>
        <p:nvSpPr>
          <p:cNvPr id="2" name="Otsikko 1"/>
          <p:cNvSpPr>
            <a:spLocks noGrp="1"/>
          </p:cNvSpPr>
          <p:nvPr>
            <p:ph type="title"/>
          </p:nvPr>
        </p:nvSpPr>
        <p:spPr>
          <a:xfrm>
            <a:off x="755576" y="2137420"/>
            <a:ext cx="7632848" cy="648072"/>
          </a:xfrm>
        </p:spPr>
        <p:txBody>
          <a:bodyPr/>
          <a:lstStyle>
            <a:lvl1pPr>
              <a:defRPr>
                <a:solidFill>
                  <a:schemeClr val="accent3"/>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en-US" dirty="0"/>
          </a:p>
        </p:txBody>
      </p:sp>
      <p:sp>
        <p:nvSpPr>
          <p:cNvPr id="8" name="Suorakulmio 7"/>
          <p:cNvSpPr/>
          <p:nvPr userDrawn="1"/>
        </p:nvSpPr>
        <p:spPr>
          <a:xfrm>
            <a:off x="395536" y="5616624"/>
            <a:ext cx="8352928" cy="121196"/>
          </a:xfrm>
          <a:prstGeom prst="rect">
            <a:avLst/>
          </a:prstGeom>
          <a:solidFill>
            <a:srgbClr val="6A6A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isällön paikkamerkki 2"/>
          <p:cNvSpPr>
            <a:spLocks noGrp="1"/>
          </p:cNvSpPr>
          <p:nvPr>
            <p:ph idx="1"/>
          </p:nvPr>
        </p:nvSpPr>
        <p:spPr>
          <a:xfrm>
            <a:off x="755576" y="2785492"/>
            <a:ext cx="7632848" cy="360040"/>
          </a:xfrm>
        </p:spPr>
        <p:txBody>
          <a:bodyPr/>
          <a:lstStyle>
            <a:lvl1pPr marL="0" indent="0">
              <a:buFontTx/>
              <a:buNone/>
              <a:defRPr sz="1800" i="0">
                <a:solidFill>
                  <a:srgbClr val="FFFFFF"/>
                </a:solidFill>
              </a:defRPr>
            </a:lvl1pPr>
            <a:lvl2pPr marL="361950" indent="0">
              <a:buFontTx/>
              <a:buNone/>
              <a:defRPr>
                <a:solidFill>
                  <a:srgbClr val="FFFFFF"/>
                </a:solidFill>
              </a:defRPr>
            </a:lvl2pPr>
            <a:lvl3pPr marL="806450" indent="0">
              <a:buFontTx/>
              <a:buNone/>
              <a:defRPr>
                <a:solidFill>
                  <a:srgbClr val="FFFFFF"/>
                </a:solidFill>
              </a:defRPr>
            </a:lvl3pPr>
            <a:lvl4pPr marL="1163638" indent="0">
              <a:buFontTx/>
              <a:buNone/>
              <a:defRPr>
                <a:solidFill>
                  <a:srgbClr val="FFFFFF"/>
                </a:solidFill>
              </a:defRPr>
            </a:lvl4pPr>
            <a:lvl5pPr marL="1517650" indent="0">
              <a:buFontTx/>
              <a:buNone/>
              <a:defRPr>
                <a:solidFill>
                  <a:srgbClr val="FFFFFF"/>
                </a:solidFill>
              </a:defRPr>
            </a:lvl5pPr>
          </a:lstStyle>
          <a:p>
            <a:pPr lvl="0"/>
            <a:r>
              <a:rPr lang="fi-FI" dirty="0" smtClean="0"/>
              <a:t>Muokkaa tekstin perustyylejä napsauttamalla</a:t>
            </a:r>
          </a:p>
        </p:txBody>
      </p:sp>
      <p:sp>
        <p:nvSpPr>
          <p:cNvPr id="9"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defRPr>
            </a:lvl1pPr>
          </a:lstStyle>
          <a:p>
            <a:pPr>
              <a:defRPr/>
            </a:pPr>
            <a:fld id="{53FCBABD-41D0-47C6-BEE8-5256A0303ED7}" type="datetime1">
              <a:rPr lang="fi-FI" smtClean="0"/>
              <a:pPr>
                <a:defRPr/>
              </a:pPr>
              <a:t>13.9.2016</a:t>
            </a:fld>
            <a:endParaRPr lang="fi-FI" dirty="0"/>
          </a:p>
        </p:txBody>
      </p:sp>
      <p:sp>
        <p:nvSpPr>
          <p:cNvPr id="12"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defRPr>
            </a:lvl1pPr>
          </a:lstStyle>
          <a:p>
            <a:pPr>
              <a:defRPr/>
            </a:pPr>
            <a:r>
              <a:rPr lang="fi-FI" dirty="0" smtClean="0"/>
              <a:t>Esityksen nimi / Tekijä</a:t>
            </a:r>
            <a:endParaRPr lang="fi-FI" dirty="0"/>
          </a:p>
        </p:txBody>
      </p:sp>
      <p:sp>
        <p:nvSpPr>
          <p:cNvPr id="13"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987161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547688"/>
            <a:ext cx="8316664" cy="8400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a:t>
            </a:r>
            <a:r>
              <a:rPr lang="fi-FI" dirty="0" err="1" smtClean="0"/>
              <a:t>perustyyl</a:t>
            </a:r>
            <a:r>
              <a:rPr lang="fi-FI" dirty="0" smtClean="0"/>
              <a:t>. </a:t>
            </a:r>
            <a:r>
              <a:rPr lang="fi-FI" dirty="0" err="1" smtClean="0"/>
              <a:t>napsautt</a:t>
            </a:r>
            <a:r>
              <a:rPr lang="fi-FI" dirty="0" smtClean="0"/>
              <a:t>.</a:t>
            </a:r>
          </a:p>
        </p:txBody>
      </p:sp>
      <p:sp>
        <p:nvSpPr>
          <p:cNvPr id="1027" name="Rectangle 3"/>
          <p:cNvSpPr>
            <a:spLocks noGrp="1" noChangeArrowheads="1"/>
          </p:cNvSpPr>
          <p:nvPr>
            <p:ph type="body" idx="1"/>
          </p:nvPr>
        </p:nvSpPr>
        <p:spPr bwMode="auto">
          <a:xfrm>
            <a:off x="395536" y="1537230"/>
            <a:ext cx="8316664" cy="3480594"/>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2" name="Tekstiruutu 1"/>
          <p:cNvSpPr txBox="1"/>
          <p:nvPr userDrawn="1"/>
        </p:nvSpPr>
        <p:spPr>
          <a:xfrm>
            <a:off x="323528" y="5188178"/>
            <a:ext cx="3528392" cy="261610"/>
          </a:xfrm>
          <a:prstGeom prst="rect">
            <a:avLst/>
          </a:prstGeom>
          <a:noFill/>
        </p:spPr>
        <p:txBody>
          <a:bodyPr wrap="square" rtlCol="0">
            <a:spAutoFit/>
          </a:bodyPr>
          <a:lstStyle/>
          <a:p>
            <a:r>
              <a:rPr lang="fi-FI" sz="1100" b="1" dirty="0" smtClean="0">
                <a:solidFill>
                  <a:schemeClr val="bg2">
                    <a:lumMod val="25000"/>
                  </a:schemeClr>
                </a:solidFill>
                <a:latin typeface="Arial"/>
                <a:cs typeface="Arial"/>
              </a:rPr>
              <a:t>UEF</a:t>
            </a:r>
            <a:r>
              <a:rPr lang="fi-FI" sz="1100" dirty="0" smtClean="0">
                <a:solidFill>
                  <a:schemeClr val="bg2">
                    <a:lumMod val="25000"/>
                  </a:schemeClr>
                </a:solidFill>
                <a:latin typeface="Arial"/>
                <a:cs typeface="Arial"/>
              </a:rPr>
              <a:t> // </a:t>
            </a:r>
            <a:r>
              <a:rPr lang="fi-FI" sz="1100" dirty="0" err="1" smtClean="0">
                <a:solidFill>
                  <a:schemeClr val="bg2">
                    <a:lumMod val="25000"/>
                  </a:schemeClr>
                </a:solidFill>
                <a:latin typeface="Arial"/>
                <a:cs typeface="Arial"/>
              </a:rPr>
              <a:t>University</a:t>
            </a:r>
            <a:r>
              <a:rPr lang="fi-FI" sz="1100" dirty="0" smtClean="0">
                <a:solidFill>
                  <a:schemeClr val="bg2">
                    <a:lumMod val="25000"/>
                  </a:schemeClr>
                </a:solidFill>
                <a:latin typeface="Arial"/>
                <a:cs typeface="Arial"/>
              </a:rPr>
              <a:t> of Eastern Finland</a:t>
            </a:r>
            <a:endParaRPr lang="fi-FI" sz="1100" dirty="0">
              <a:solidFill>
                <a:schemeClr val="bg2">
                  <a:lumMod val="25000"/>
                </a:schemeClr>
              </a:solidFill>
              <a:latin typeface="Arial"/>
              <a:cs typeface="Arial"/>
            </a:endParaRPr>
          </a:p>
        </p:txBody>
      </p:sp>
      <p:sp>
        <p:nvSpPr>
          <p:cNvPr id="11" name="Suorakulmio 10"/>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13.9.2016</a:t>
            </a:fld>
            <a:endParaRPr lang="fi-FI" dirty="0"/>
          </a:p>
        </p:txBody>
      </p:sp>
      <p:sp>
        <p:nvSpPr>
          <p:cNvPr id="14"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smtClean="0"/>
              <a:t>Esityksen nimi / Tekijä</a:t>
            </a:r>
            <a:endParaRPr lang="fi-FI" dirty="0"/>
          </a:p>
        </p:txBody>
      </p:sp>
      <p:sp>
        <p:nvSpPr>
          <p:cNvPr id="15"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pic>
        <p:nvPicPr>
          <p:cNvPr id="10" name="Kuva 17" descr="UEF_tunnus_harmaa_tausta.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23453" y="401520"/>
            <a:ext cx="1433153" cy="1356718"/>
          </a:xfrm>
          <a:prstGeom prst="rect">
            <a:avLst/>
          </a:prstGeom>
        </p:spPr>
      </p:pic>
    </p:spTree>
    <p:extLst>
      <p:ext uri="{BB962C8B-B14F-4D97-AF65-F5344CB8AC3E}">
        <p14:creationId xmlns:p14="http://schemas.microsoft.com/office/powerpoint/2010/main" val="3839424056"/>
      </p:ext>
    </p:extLst>
  </p:cSld>
  <p:clrMap bg1="lt1" tx1="dk1" bg2="lt2" tx2="dk2" accent1="accent1" accent2="accent2" accent3="accent3" accent4="accent4" accent5="accent5" accent6="accent6" hlink="hlink" folHlink="folHlink"/>
  <p:sldLayoutIdLst>
    <p:sldLayoutId id="2147483791" r:id="rId1"/>
    <p:sldLayoutId id="2147483779" r:id="rId2"/>
  </p:sldLayoutIdLst>
  <p:timing>
    <p:tnLst>
      <p:par>
        <p:cTn id="1" dur="indefinite" restart="never" nodeType="tmRoot"/>
      </p:par>
    </p:tnLst>
  </p:timing>
  <p:hf hdr="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536" y="547688"/>
            <a:ext cx="8316664" cy="8400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a:t>
            </a:r>
            <a:r>
              <a:rPr lang="fi-FI" dirty="0" err="1" smtClean="0"/>
              <a:t>perustyyl</a:t>
            </a:r>
            <a:r>
              <a:rPr lang="fi-FI" dirty="0" smtClean="0"/>
              <a:t>. </a:t>
            </a:r>
            <a:r>
              <a:rPr lang="fi-FI" dirty="0" err="1" smtClean="0"/>
              <a:t>napsautt</a:t>
            </a:r>
            <a:r>
              <a:rPr lang="fi-FI" dirty="0" smtClean="0"/>
              <a:t>.</a:t>
            </a:r>
          </a:p>
        </p:txBody>
      </p:sp>
      <p:sp>
        <p:nvSpPr>
          <p:cNvPr id="1027" name="Rectangle 3"/>
          <p:cNvSpPr>
            <a:spLocks noGrp="1" noChangeArrowheads="1"/>
          </p:cNvSpPr>
          <p:nvPr>
            <p:ph type="body" idx="1"/>
          </p:nvPr>
        </p:nvSpPr>
        <p:spPr bwMode="auto">
          <a:xfrm>
            <a:off x="395536" y="1537230"/>
            <a:ext cx="8316664" cy="3480594"/>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p>
        </p:txBody>
      </p:sp>
      <p:sp>
        <p:nvSpPr>
          <p:cNvPr id="2" name="Tekstiruutu 1"/>
          <p:cNvSpPr txBox="1"/>
          <p:nvPr userDrawn="1"/>
        </p:nvSpPr>
        <p:spPr>
          <a:xfrm>
            <a:off x="323528" y="5188178"/>
            <a:ext cx="3528392" cy="261610"/>
          </a:xfrm>
          <a:prstGeom prst="rect">
            <a:avLst/>
          </a:prstGeom>
          <a:noFill/>
        </p:spPr>
        <p:txBody>
          <a:bodyPr wrap="square" rtlCol="0">
            <a:spAutoFit/>
          </a:bodyPr>
          <a:lstStyle/>
          <a:p>
            <a:r>
              <a:rPr lang="fi-FI" sz="1100" b="1" dirty="0" smtClean="0">
                <a:solidFill>
                  <a:schemeClr val="bg2">
                    <a:lumMod val="25000"/>
                  </a:schemeClr>
                </a:solidFill>
                <a:latin typeface="Arial"/>
                <a:cs typeface="Arial"/>
              </a:rPr>
              <a:t>UEF</a:t>
            </a:r>
            <a:r>
              <a:rPr lang="fi-FI" sz="1100" dirty="0" smtClean="0">
                <a:solidFill>
                  <a:schemeClr val="bg2">
                    <a:lumMod val="25000"/>
                  </a:schemeClr>
                </a:solidFill>
                <a:latin typeface="Arial"/>
                <a:cs typeface="Arial"/>
              </a:rPr>
              <a:t> // </a:t>
            </a:r>
            <a:r>
              <a:rPr lang="fi-FI" sz="1100" dirty="0" err="1" smtClean="0">
                <a:solidFill>
                  <a:schemeClr val="bg2">
                    <a:lumMod val="25000"/>
                  </a:schemeClr>
                </a:solidFill>
                <a:latin typeface="Arial"/>
                <a:cs typeface="Arial"/>
              </a:rPr>
              <a:t>University</a:t>
            </a:r>
            <a:r>
              <a:rPr lang="fi-FI" sz="1100" dirty="0" smtClean="0">
                <a:solidFill>
                  <a:schemeClr val="bg2">
                    <a:lumMod val="25000"/>
                  </a:schemeClr>
                </a:solidFill>
                <a:latin typeface="Arial"/>
                <a:cs typeface="Arial"/>
              </a:rPr>
              <a:t> of Eastern Finland</a:t>
            </a:r>
            <a:endParaRPr lang="fi-FI" sz="1100" dirty="0">
              <a:solidFill>
                <a:schemeClr val="bg2">
                  <a:lumMod val="25000"/>
                </a:schemeClr>
              </a:solidFill>
              <a:latin typeface="Arial"/>
              <a:cs typeface="Arial"/>
            </a:endParaRPr>
          </a:p>
        </p:txBody>
      </p:sp>
      <p:sp>
        <p:nvSpPr>
          <p:cNvPr id="11" name="Suorakulmio 10"/>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9"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13.9.2016</a:t>
            </a:fld>
            <a:endParaRPr lang="fi-FI" dirty="0"/>
          </a:p>
        </p:txBody>
      </p:sp>
      <p:sp>
        <p:nvSpPr>
          <p:cNvPr id="10"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smtClean="0"/>
              <a:t>Esityksen nimi / Tekijä</a:t>
            </a:r>
            <a:endParaRPr lang="fi-FI" dirty="0"/>
          </a:p>
        </p:txBody>
      </p:sp>
      <p:sp>
        <p:nvSpPr>
          <p:cNvPr id="12"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310729156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8" r:id="rId3"/>
    <p:sldLayoutId id="2147483809" r:id="rId4"/>
  </p:sldLayoutIdLst>
  <p:timing>
    <p:tnLst>
      <p:par>
        <p:cTn id="1" dur="indefinite" restart="never" nodeType="tmRoot"/>
      </p:par>
    </p:tnLst>
  </p:timing>
  <p:hf hdr="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3568" y="2353444"/>
            <a:ext cx="799306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dirty="0" smtClean="0"/>
              <a:t>Muokkaa </a:t>
            </a:r>
            <a:r>
              <a:rPr lang="fi-FI" dirty="0" err="1" smtClean="0"/>
              <a:t>perustyyl</a:t>
            </a:r>
            <a:r>
              <a:rPr lang="fi-FI" dirty="0" smtClean="0"/>
              <a:t>. </a:t>
            </a:r>
            <a:r>
              <a:rPr lang="fi-FI" dirty="0" err="1" smtClean="0"/>
              <a:t>napsautt</a:t>
            </a:r>
            <a:r>
              <a:rPr lang="fi-FI" dirty="0" smtClean="0"/>
              <a:t>.</a:t>
            </a:r>
          </a:p>
        </p:txBody>
      </p:sp>
      <p:sp>
        <p:nvSpPr>
          <p:cNvPr id="1027" name="Rectangle 3"/>
          <p:cNvSpPr>
            <a:spLocks noGrp="1" noChangeArrowheads="1"/>
          </p:cNvSpPr>
          <p:nvPr>
            <p:ph type="body" idx="1"/>
          </p:nvPr>
        </p:nvSpPr>
        <p:spPr bwMode="auto">
          <a:xfrm>
            <a:off x="683568" y="2929507"/>
            <a:ext cx="7993062" cy="504056"/>
          </a:xfrm>
          <a:prstGeom prst="rect">
            <a:avLst/>
          </a:prstGeom>
          <a:noFill/>
          <a:ln w="9525">
            <a:noFill/>
            <a:miter lim="800000"/>
            <a:headEnd/>
            <a:tailEnd/>
          </a:ln>
        </p:spPr>
        <p:txBody>
          <a:bodyPr vert="horz" wrap="square" lIns="91440" tIns="45720" rIns="90000" bIns="45720" numCol="1" anchor="t" anchorCtr="0" compatLnSpc="1">
            <a:prstTxWarp prst="textNoShape">
              <a:avLst/>
            </a:prstTxWarp>
          </a:bodyPr>
          <a:lstStyle/>
          <a:p>
            <a:pPr lvl="0"/>
            <a:r>
              <a:rPr lang="fi-FI" dirty="0" smtClean="0"/>
              <a:t>Muokkaa tekstin perustyylejä napsauttamalla</a:t>
            </a:r>
          </a:p>
        </p:txBody>
      </p:sp>
      <p:sp>
        <p:nvSpPr>
          <p:cNvPr id="16" name="Tekstiruutu 15"/>
          <p:cNvSpPr txBox="1"/>
          <p:nvPr userDrawn="1"/>
        </p:nvSpPr>
        <p:spPr>
          <a:xfrm>
            <a:off x="323528" y="5188178"/>
            <a:ext cx="3528392" cy="261610"/>
          </a:xfrm>
          <a:prstGeom prst="rect">
            <a:avLst/>
          </a:prstGeom>
          <a:noFill/>
        </p:spPr>
        <p:txBody>
          <a:bodyPr wrap="square" rtlCol="0">
            <a:spAutoFit/>
          </a:bodyPr>
          <a:lstStyle/>
          <a:p>
            <a:r>
              <a:rPr lang="fi-FI" sz="1100" b="1" dirty="0" smtClean="0">
                <a:solidFill>
                  <a:schemeClr val="bg2">
                    <a:lumMod val="25000"/>
                  </a:schemeClr>
                </a:solidFill>
                <a:latin typeface="Arial"/>
                <a:cs typeface="Arial"/>
              </a:rPr>
              <a:t>UEF</a:t>
            </a:r>
            <a:r>
              <a:rPr lang="fi-FI" sz="1100" dirty="0" smtClean="0">
                <a:solidFill>
                  <a:schemeClr val="bg2">
                    <a:lumMod val="25000"/>
                  </a:schemeClr>
                </a:solidFill>
                <a:latin typeface="Arial"/>
                <a:cs typeface="Arial"/>
              </a:rPr>
              <a:t> // </a:t>
            </a:r>
            <a:r>
              <a:rPr lang="fi-FI" sz="1100" dirty="0" err="1" smtClean="0">
                <a:solidFill>
                  <a:schemeClr val="bg2">
                    <a:lumMod val="25000"/>
                  </a:schemeClr>
                </a:solidFill>
                <a:latin typeface="Arial"/>
                <a:cs typeface="Arial"/>
              </a:rPr>
              <a:t>University</a:t>
            </a:r>
            <a:r>
              <a:rPr lang="fi-FI" sz="1100" dirty="0" smtClean="0">
                <a:solidFill>
                  <a:schemeClr val="bg2">
                    <a:lumMod val="25000"/>
                  </a:schemeClr>
                </a:solidFill>
                <a:latin typeface="Arial"/>
                <a:cs typeface="Arial"/>
              </a:rPr>
              <a:t> of Eastern Finland</a:t>
            </a:r>
            <a:endParaRPr lang="fi-FI" sz="1100" dirty="0">
              <a:solidFill>
                <a:schemeClr val="bg2">
                  <a:lumMod val="25000"/>
                </a:schemeClr>
              </a:solidFill>
              <a:latin typeface="Arial"/>
              <a:cs typeface="Arial"/>
            </a:endParaRPr>
          </a:p>
        </p:txBody>
      </p:sp>
      <p:sp>
        <p:nvSpPr>
          <p:cNvPr id="13" name="Rectangle 4"/>
          <p:cNvSpPr>
            <a:spLocks noGrp="1" noChangeArrowheads="1"/>
          </p:cNvSpPr>
          <p:nvPr>
            <p:ph type="dt" sz="half" idx="2"/>
          </p:nvPr>
        </p:nvSpPr>
        <p:spPr bwMode="auto">
          <a:xfrm>
            <a:off x="7488238" y="5226953"/>
            <a:ext cx="874712"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353535"/>
                </a:solidFill>
                <a:latin typeface="Arial"/>
                <a:cs typeface="Arial"/>
              </a:defRPr>
            </a:lvl1pPr>
          </a:lstStyle>
          <a:p>
            <a:pPr>
              <a:defRPr/>
            </a:pPr>
            <a:fld id="{53FCBABD-41D0-47C6-BEE8-5256A0303ED7}" type="datetime1">
              <a:rPr lang="fi-FI" smtClean="0"/>
              <a:pPr>
                <a:defRPr/>
              </a:pPr>
              <a:t>13.9.2016</a:t>
            </a:fld>
            <a:endParaRPr lang="fi-FI" dirty="0"/>
          </a:p>
        </p:txBody>
      </p:sp>
      <p:sp>
        <p:nvSpPr>
          <p:cNvPr id="14" name="Rectangle 5"/>
          <p:cNvSpPr>
            <a:spLocks noGrp="1" noChangeArrowheads="1"/>
          </p:cNvSpPr>
          <p:nvPr>
            <p:ph type="ftr" sz="quarter" idx="3"/>
          </p:nvPr>
        </p:nvSpPr>
        <p:spPr bwMode="auto">
          <a:xfrm>
            <a:off x="3052764" y="5226953"/>
            <a:ext cx="4435475" cy="20902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chemeClr val="bg2">
                    <a:lumMod val="25000"/>
                  </a:schemeClr>
                </a:solidFill>
                <a:latin typeface="Arial"/>
                <a:cs typeface="Arial"/>
              </a:defRPr>
            </a:lvl1pPr>
          </a:lstStyle>
          <a:p>
            <a:pPr>
              <a:defRPr/>
            </a:pPr>
            <a:r>
              <a:rPr lang="fi-FI" dirty="0" smtClean="0"/>
              <a:t>Esityksen nimi / Tekijä</a:t>
            </a:r>
            <a:endParaRPr lang="fi-FI" dirty="0"/>
          </a:p>
        </p:txBody>
      </p:sp>
      <p:sp>
        <p:nvSpPr>
          <p:cNvPr id="17" name="Rectangle 6"/>
          <p:cNvSpPr>
            <a:spLocks noGrp="1" noChangeArrowheads="1"/>
          </p:cNvSpPr>
          <p:nvPr>
            <p:ph type="sldNum" sz="quarter" idx="4"/>
          </p:nvPr>
        </p:nvSpPr>
        <p:spPr bwMode="auto">
          <a:xfrm>
            <a:off x="8351838" y="5214600"/>
            <a:ext cx="360362" cy="209021"/>
          </a:xfrm>
          <a:prstGeom prst="rect">
            <a:avLst/>
          </a:prstGeom>
          <a:noFill/>
          <a:ln w="9525">
            <a:noFill/>
            <a:miter lim="800000"/>
            <a:headEnd/>
            <a:tailEnd/>
          </a:ln>
          <a:effectLst/>
        </p:spPr>
        <p:txBody>
          <a:bodyPr vert="horz" wrap="square" lIns="0" tIns="18000" rIns="0" bIns="0" numCol="1" anchor="t" anchorCtr="0" compatLnSpc="1">
            <a:prstTxWarp prst="textNoShape">
              <a:avLst/>
            </a:prstTxWarp>
          </a:bodyPr>
          <a:lstStyle>
            <a:lvl1pPr algn="r">
              <a:defRPr sz="1100" b="1">
                <a:solidFill>
                  <a:srgbClr val="353535"/>
                </a:solidFill>
                <a:latin typeface="Myriad pro"/>
                <a:cs typeface="Myriad pro"/>
              </a:defRPr>
            </a:lvl1pPr>
          </a:lstStyle>
          <a:p>
            <a:pPr>
              <a:defRPr/>
            </a:pPr>
            <a:fld id="{9AC9C5E4-DD34-409E-9E11-89682544FB1A}" type="slidenum">
              <a:rPr lang="fi-FI" smtClean="0"/>
              <a:pPr>
                <a:defRPr/>
              </a:pPr>
              <a:t>‹#›</a:t>
            </a:fld>
            <a:endParaRPr lang="fi-FI" dirty="0"/>
          </a:p>
        </p:txBody>
      </p:sp>
    </p:spTree>
    <p:extLst>
      <p:ext uri="{BB962C8B-B14F-4D97-AF65-F5344CB8AC3E}">
        <p14:creationId xmlns:p14="http://schemas.microsoft.com/office/powerpoint/2010/main" val="1158209807"/>
      </p:ext>
    </p:extLst>
  </p:cSld>
  <p:clrMap bg1="lt1" tx1="dk1" bg2="lt2" tx2="dk2" accent1="accent1" accent2="accent2" accent3="accent3" accent4="accent4" accent5="accent5" accent6="accent6" hlink="hlink" folHlink="folHlink"/>
  <p:sldLayoutIdLst>
    <p:sldLayoutId id="2147483770" r:id="rId1"/>
    <p:sldLayoutId id="2147483777" r:id="rId2"/>
    <p:sldLayoutId id="2147483771" r:id="rId3"/>
  </p:sldLayoutIdLst>
  <p:timing>
    <p:tnLst>
      <p:par>
        <p:cTn id="1" dur="indefinite" restart="never" nodeType="tmRoot"/>
      </p:par>
    </p:tnLst>
  </p:timing>
  <p:hf hdr="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0" indent="0" algn="l" rtl="0" eaLnBrk="0" fontAlgn="base" hangingPunct="0">
        <a:spcBef>
          <a:spcPct val="0"/>
        </a:spcBef>
        <a:spcAft>
          <a:spcPct val="30000"/>
        </a:spcAft>
        <a:buClr>
          <a:schemeClr val="accent2"/>
        </a:buClr>
        <a:buNone/>
        <a:defRPr sz="2000" i="1">
          <a:solidFill>
            <a:srgbClr val="353535"/>
          </a:solidFill>
          <a:latin typeface="+mn-lt"/>
          <a:ea typeface="+mn-ea"/>
          <a:cs typeface="+mn-cs"/>
        </a:defRPr>
      </a:lvl1pPr>
      <a:lvl2pPr marL="361950" indent="0" algn="l" rtl="0" eaLnBrk="0" fontAlgn="base" hangingPunct="0">
        <a:spcBef>
          <a:spcPct val="0"/>
        </a:spcBef>
        <a:spcAft>
          <a:spcPct val="30000"/>
        </a:spcAft>
        <a:buClr>
          <a:schemeClr val="accent2"/>
        </a:buClr>
        <a:buNone/>
        <a:defRPr>
          <a:solidFill>
            <a:srgbClr val="353535"/>
          </a:solidFill>
          <a:latin typeface="+mn-lt"/>
        </a:defRPr>
      </a:lvl2pPr>
      <a:lvl3pPr marL="806450" indent="0" algn="l" rtl="0" eaLnBrk="0" fontAlgn="base" hangingPunct="0">
        <a:spcBef>
          <a:spcPct val="0"/>
        </a:spcBef>
        <a:spcAft>
          <a:spcPct val="30000"/>
        </a:spcAft>
        <a:buClr>
          <a:schemeClr val="accent2"/>
        </a:buClr>
        <a:buNone/>
        <a:defRPr sz="1600">
          <a:solidFill>
            <a:srgbClr val="353535"/>
          </a:solidFill>
          <a:latin typeface="+mn-lt"/>
        </a:defRPr>
      </a:lvl3pPr>
      <a:lvl4pPr marL="1163638" indent="0" algn="l" rtl="0" eaLnBrk="0" fontAlgn="base" hangingPunct="0">
        <a:spcBef>
          <a:spcPct val="0"/>
        </a:spcBef>
        <a:spcAft>
          <a:spcPct val="30000"/>
        </a:spcAft>
        <a:buClr>
          <a:schemeClr val="accent2"/>
        </a:buClr>
        <a:buNone/>
        <a:defRPr sz="1400">
          <a:solidFill>
            <a:srgbClr val="353535"/>
          </a:solidFill>
          <a:latin typeface="+mn-lt"/>
        </a:defRPr>
      </a:lvl4pPr>
      <a:lvl5pPr marL="1517650" indent="0" algn="l" rtl="0" eaLnBrk="0" fontAlgn="base" hangingPunct="0">
        <a:spcBef>
          <a:spcPct val="0"/>
        </a:spcBef>
        <a:spcAft>
          <a:spcPct val="30000"/>
        </a:spcAft>
        <a:buClr>
          <a:schemeClr val="accent2"/>
        </a:buClr>
        <a:buNone/>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Suorakulmio 9"/>
          <p:cNvSpPr/>
          <p:nvPr userDrawn="1"/>
        </p:nvSpPr>
        <p:spPr>
          <a:xfrm>
            <a:off x="395536" y="5616624"/>
            <a:ext cx="8352928" cy="12119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56519144"/>
      </p:ext>
    </p:extLst>
  </p:cSld>
  <p:clrMap bg1="lt1" tx1="dk1" bg2="lt2" tx2="dk2" accent1="accent1" accent2="accent2" accent3="accent3" accent4="accent4" accent5="accent5" accent6="accent6" hlink="hlink" folHlink="folHlink"/>
  <p:sldLayoutIdLst>
    <p:sldLayoutId id="2147483799" r:id="rId1"/>
  </p:sldLayoutIdLst>
  <p:timing>
    <p:tnLst>
      <p:par>
        <p:cTn id="1" dur="indefinite" restart="never" nodeType="tmRoot"/>
      </p:par>
    </p:tnLst>
  </p:timing>
  <p:hf hdr="0"/>
  <p:txStyles>
    <p:title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p:titleStyle>
    <p:bodyStyle>
      <a:lvl1pPr marL="182563" indent="-182563" algn="l" rtl="0" eaLnBrk="0" fontAlgn="base" hangingPunct="0">
        <a:spcBef>
          <a:spcPct val="0"/>
        </a:spcBef>
        <a:spcAft>
          <a:spcPct val="30000"/>
        </a:spcAft>
        <a:buClr>
          <a:schemeClr val="accent2"/>
        </a:buClr>
        <a:buChar char="•"/>
        <a:defRPr sz="2000">
          <a:solidFill>
            <a:srgbClr val="353535"/>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5" name="Footer Placeholder 4"/>
          <p:cNvSpPr>
            <a:spLocks noGrp="1"/>
          </p:cNvSpPr>
          <p:nvPr>
            <p:ph type="ftr" sz="quarter" idx="3"/>
          </p:nvPr>
        </p:nvSpPr>
        <p:spPr/>
        <p:txBody>
          <a:bodyPr/>
          <a:lstStyle/>
          <a:p>
            <a:pPr>
              <a:defRPr/>
            </a:pPr>
            <a:r>
              <a:rPr lang="fi-FI" dirty="0" smtClean="0"/>
              <a:t>Ana Gebejes</a:t>
            </a:r>
            <a:endParaRPr lang="fi-FI" dirty="0"/>
          </a:p>
        </p:txBody>
      </p:sp>
      <p:sp>
        <p:nvSpPr>
          <p:cNvPr id="6" name="Slide Number Placeholder 5"/>
          <p:cNvSpPr>
            <a:spLocks noGrp="1"/>
          </p:cNvSpPr>
          <p:nvPr>
            <p:ph type="sldNum" sz="quarter" idx="4"/>
          </p:nvPr>
        </p:nvSpPr>
        <p:spPr/>
        <p:txBody>
          <a:bodyPr/>
          <a:lstStyle/>
          <a:p>
            <a:pPr>
              <a:defRPr/>
            </a:pPr>
            <a:fld id="{9AC9C5E4-DD34-409E-9E11-89682544FB1A}" type="slidenum">
              <a:rPr lang="fi-FI" smtClean="0"/>
              <a:pPr>
                <a:defRPr/>
              </a:pPr>
              <a:t>1</a:t>
            </a:fld>
            <a:endParaRPr lang="fi-FI" dirty="0"/>
          </a:p>
        </p:txBody>
      </p:sp>
      <p:sp>
        <p:nvSpPr>
          <p:cNvPr id="11" name="Rectangle 10"/>
          <p:cNvSpPr/>
          <p:nvPr/>
        </p:nvSpPr>
        <p:spPr>
          <a:xfrm>
            <a:off x="0" y="0"/>
            <a:ext cx="9144000" cy="5715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SPEED_vide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4848" y="312626"/>
            <a:ext cx="9034303" cy="5089748"/>
          </a:xfrm>
          <a:prstGeom prst="rect">
            <a:avLst/>
          </a:prstGeom>
        </p:spPr>
      </p:pic>
    </p:spTree>
    <p:extLst>
      <p:ext uri="{BB962C8B-B14F-4D97-AF65-F5344CB8AC3E}">
        <p14:creationId xmlns:p14="http://schemas.microsoft.com/office/powerpoint/2010/main" val="5012709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804" t="44041" r="33098"/>
          <a:stretch/>
        </p:blipFill>
        <p:spPr>
          <a:xfrm>
            <a:off x="3755040" y="1417340"/>
            <a:ext cx="4292407" cy="3927284"/>
          </a:xfrm>
          <a:prstGeom prst="rect">
            <a:avLst/>
          </a:prstGeom>
        </p:spPr>
      </p:pic>
      <p:sp>
        <p:nvSpPr>
          <p:cNvPr id="6" name="Rectangle 5"/>
          <p:cNvSpPr/>
          <p:nvPr/>
        </p:nvSpPr>
        <p:spPr>
          <a:xfrm>
            <a:off x="355252" y="1427857"/>
            <a:ext cx="2704580" cy="2073434"/>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7" name="Title 1"/>
          <p:cNvSpPr>
            <a:spLocks noGrp="1"/>
          </p:cNvSpPr>
          <p:nvPr>
            <p:ph type="title"/>
          </p:nvPr>
        </p:nvSpPr>
        <p:spPr>
          <a:xfrm>
            <a:off x="395536" y="547688"/>
            <a:ext cx="8352928" cy="840053"/>
          </a:xfrm>
        </p:spPr>
        <p:txBody>
          <a:bodyPr/>
          <a:lstStyle/>
          <a:p>
            <a:r>
              <a:rPr lang="en-US" dirty="0" smtClean="0"/>
              <a:t>Spectral ground truth</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6678" t="1120" r="34360" b="57326"/>
          <a:stretch/>
        </p:blipFill>
        <p:spPr>
          <a:xfrm>
            <a:off x="527341" y="1548167"/>
            <a:ext cx="2360402" cy="183281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83004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804" t="44041" r="33098"/>
          <a:stretch/>
        </p:blipFill>
        <p:spPr>
          <a:xfrm>
            <a:off x="3755040" y="1417340"/>
            <a:ext cx="4292407" cy="3927284"/>
          </a:xfrm>
          <a:prstGeom prst="rect">
            <a:avLst/>
          </a:prstGeom>
        </p:spPr>
      </p:pic>
      <p:sp>
        <p:nvSpPr>
          <p:cNvPr id="6" name="Rectangle 5"/>
          <p:cNvSpPr/>
          <p:nvPr/>
        </p:nvSpPr>
        <p:spPr>
          <a:xfrm>
            <a:off x="355252" y="1427857"/>
            <a:ext cx="2704580" cy="2073434"/>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7" name="Title 1"/>
          <p:cNvSpPr>
            <a:spLocks noGrp="1"/>
          </p:cNvSpPr>
          <p:nvPr>
            <p:ph type="title"/>
          </p:nvPr>
        </p:nvSpPr>
        <p:spPr>
          <a:xfrm>
            <a:off x="395536" y="547688"/>
            <a:ext cx="8352928" cy="840053"/>
          </a:xfrm>
        </p:spPr>
        <p:txBody>
          <a:bodyPr/>
          <a:lstStyle/>
          <a:p>
            <a:r>
              <a:rPr lang="en-US" dirty="0" smtClean="0"/>
              <a:t>Spectral ground truth</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6678" t="1120" r="34360" b="57326"/>
          <a:stretch/>
        </p:blipFill>
        <p:spPr>
          <a:xfrm>
            <a:off x="527341" y="1548167"/>
            <a:ext cx="2360402" cy="1832815"/>
          </a:xfrm>
          <a:prstGeom prst="rect">
            <a:avLst/>
          </a:prstGeom>
          <a:ln>
            <a:noFill/>
          </a:ln>
          <a:effectLst>
            <a:outerShdw blurRad="190500" algn="tl" rotWithShape="0">
              <a:srgbClr val="000000">
                <a:alpha val="70000"/>
              </a:srgbClr>
            </a:outerShdw>
          </a:effectLst>
        </p:spPr>
      </p:pic>
      <p:sp>
        <p:nvSpPr>
          <p:cNvPr id="9" name="Oval 8"/>
          <p:cNvSpPr/>
          <p:nvPr/>
        </p:nvSpPr>
        <p:spPr>
          <a:xfrm>
            <a:off x="4572000" y="3217540"/>
            <a:ext cx="1008112" cy="18882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144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3804" t="44041" r="33098"/>
          <a:stretch/>
        </p:blipFill>
        <p:spPr>
          <a:xfrm>
            <a:off x="3755040" y="1417340"/>
            <a:ext cx="4292407" cy="3927284"/>
          </a:xfrm>
          <a:prstGeom prst="rect">
            <a:avLst/>
          </a:prstGeom>
        </p:spPr>
      </p:pic>
      <p:sp>
        <p:nvSpPr>
          <p:cNvPr id="6" name="Rectangle 5"/>
          <p:cNvSpPr/>
          <p:nvPr/>
        </p:nvSpPr>
        <p:spPr>
          <a:xfrm>
            <a:off x="355252" y="1427857"/>
            <a:ext cx="2704580" cy="2073434"/>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7" name="Title 1"/>
          <p:cNvSpPr>
            <a:spLocks noGrp="1"/>
          </p:cNvSpPr>
          <p:nvPr>
            <p:ph type="title"/>
          </p:nvPr>
        </p:nvSpPr>
        <p:spPr>
          <a:xfrm>
            <a:off x="395536" y="547688"/>
            <a:ext cx="8352928" cy="840053"/>
          </a:xfrm>
        </p:spPr>
        <p:txBody>
          <a:bodyPr/>
          <a:lstStyle/>
          <a:p>
            <a:r>
              <a:rPr lang="en-US" dirty="0" smtClean="0"/>
              <a:t>Spectral ground truth</a:t>
            </a:r>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6678" t="1120" r="34360" b="57326"/>
          <a:stretch/>
        </p:blipFill>
        <p:spPr>
          <a:xfrm>
            <a:off x="527341" y="1548167"/>
            <a:ext cx="2360402" cy="1832815"/>
          </a:xfrm>
          <a:prstGeom prst="rect">
            <a:avLst/>
          </a:prstGeom>
          <a:ln>
            <a:noFill/>
          </a:ln>
          <a:effectLst>
            <a:outerShdw blurRad="190500" algn="tl" rotWithShape="0">
              <a:srgbClr val="000000">
                <a:alpha val="70000"/>
              </a:srgbClr>
            </a:outerShdw>
          </a:effectLst>
        </p:spPr>
      </p:pic>
      <p:sp>
        <p:nvSpPr>
          <p:cNvPr id="9" name="Oval 8"/>
          <p:cNvSpPr/>
          <p:nvPr/>
        </p:nvSpPr>
        <p:spPr>
          <a:xfrm>
            <a:off x="4572000" y="3217540"/>
            <a:ext cx="1008112" cy="188825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75239" y="2730807"/>
            <a:ext cx="1872208" cy="2448272"/>
          </a:xfrm>
          <a:prstGeom prst="ellipse">
            <a:avLst/>
          </a:prstGeom>
          <a:noFill/>
          <a:ln>
            <a:solidFill>
              <a:srgbClr val="008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83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561356"/>
            <a:ext cx="7632848" cy="2088232"/>
          </a:xfrm>
        </p:spPr>
        <p:txBody>
          <a:bodyPr/>
          <a:lstStyle/>
          <a:p>
            <a:pPr algn="ctr"/>
            <a:r>
              <a:rPr lang="en-US" dirty="0" smtClean="0"/>
              <a:t>With LCTF we cannot capture movement!</a:t>
            </a:r>
            <a:br>
              <a:rPr lang="en-US" dirty="0" smtClean="0"/>
            </a:br>
            <a:r>
              <a:rPr lang="en-US" dirty="0"/>
              <a:t/>
            </a:r>
            <a:br>
              <a:rPr lang="en-US" dirty="0"/>
            </a:br>
            <a:r>
              <a:rPr lang="en-US" dirty="0" smtClean="0"/>
              <a:t/>
            </a:r>
            <a:br>
              <a:rPr lang="en-US" dirty="0" smtClean="0"/>
            </a:br>
            <a:r>
              <a:rPr lang="en-US" dirty="0" smtClean="0"/>
              <a:t>However there is a solution!</a:t>
            </a:r>
            <a:r>
              <a:rPr lang="en-US" sz="1600" dirty="0"/>
              <a:t/>
            </a:r>
            <a:br>
              <a:rPr lang="en-US" sz="1600" dirty="0"/>
            </a:br>
            <a:endParaRPr lang="en-US" sz="1600" dirty="0"/>
          </a:p>
        </p:txBody>
      </p:sp>
    </p:spTree>
    <p:extLst>
      <p:ext uri="{BB962C8B-B14F-4D97-AF65-F5344CB8AC3E}">
        <p14:creationId xmlns:p14="http://schemas.microsoft.com/office/powerpoint/2010/main" val="4026171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3" name="Footer Placeholder 2"/>
          <p:cNvSpPr>
            <a:spLocks noGrp="1"/>
          </p:cNvSpPr>
          <p:nvPr>
            <p:ph type="ftr" sz="quarter" idx="3"/>
          </p:nvPr>
        </p:nvSpPr>
        <p:spPr/>
        <p:txBody>
          <a:bodyPr/>
          <a:lstStyle/>
          <a:p>
            <a:pPr>
              <a:defRPr/>
            </a:pPr>
            <a:r>
              <a:rPr lang="fi-FI" smtClean="0"/>
              <a:t>Esityksen nimi / Tekijä</a:t>
            </a:r>
            <a:endParaRPr lang="fi-FI" dirty="0"/>
          </a:p>
        </p:txBody>
      </p:sp>
      <p:sp>
        <p:nvSpPr>
          <p:cNvPr id="4" name="Slide Number Placeholder 3"/>
          <p:cNvSpPr>
            <a:spLocks noGrp="1"/>
          </p:cNvSpPr>
          <p:nvPr>
            <p:ph type="sldNum" sz="quarter" idx="4"/>
          </p:nvPr>
        </p:nvSpPr>
        <p:spPr/>
        <p:txBody>
          <a:bodyPr/>
          <a:lstStyle/>
          <a:p>
            <a:pPr>
              <a:defRPr/>
            </a:pPr>
            <a:fld id="{9AC9C5E4-DD34-409E-9E11-89682544FB1A}" type="slidenum">
              <a:rPr lang="fi-FI" smtClean="0"/>
              <a:pPr>
                <a:defRPr/>
              </a:pPr>
              <a:t>14</a:t>
            </a:fld>
            <a:endParaRPr lang="fi-FI"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2764" y="1129308"/>
            <a:ext cx="5730791" cy="4048446"/>
          </a:xfrm>
          <a:prstGeom prst="rect">
            <a:avLst/>
          </a:prstGeom>
        </p:spPr>
      </p:pic>
      <p:sp>
        <p:nvSpPr>
          <p:cNvPr id="6" name="Title 1"/>
          <p:cNvSpPr txBox="1">
            <a:spLocks/>
          </p:cNvSpPr>
          <p:nvPr/>
        </p:nvSpPr>
        <p:spPr>
          <a:xfrm>
            <a:off x="395536" y="547688"/>
            <a:ext cx="8352928" cy="840053"/>
          </a:xfrm>
          <a:prstGeom prst="rect">
            <a:avLst/>
          </a:prstGeom>
        </p:spPr>
        <p:txBody>
          <a:bodyPr/>
          <a:lst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a:lstStyle>
          <a:p>
            <a:r>
              <a:rPr lang="en-US" kern="0" dirty="0" smtClean="0"/>
              <a:t>7 channel spectral video</a:t>
            </a:r>
            <a:endParaRPr lang="en-US" kern="0" dirty="0"/>
          </a:p>
        </p:txBody>
      </p:sp>
      <p:sp>
        <p:nvSpPr>
          <p:cNvPr id="7" name="Rectangle 6"/>
          <p:cNvSpPr/>
          <p:nvPr/>
        </p:nvSpPr>
        <p:spPr>
          <a:xfrm>
            <a:off x="395536" y="1163283"/>
            <a:ext cx="2657228" cy="1938992"/>
          </a:xfrm>
          <a:prstGeom prst="rect">
            <a:avLst/>
          </a:prstGeom>
        </p:spPr>
        <p:txBody>
          <a:bodyPr wrap="square">
            <a:spAutoFit/>
          </a:bodyPr>
          <a:lstStyle/>
          <a:p>
            <a:endParaRPr lang="en-US" sz="1200" dirty="0">
              <a:solidFill>
                <a:srgbClr val="000000"/>
              </a:solidFill>
              <a:latin typeface="+mj-lt"/>
            </a:endParaRPr>
          </a:p>
          <a:p>
            <a:r>
              <a:rPr lang="en-US" sz="1200" dirty="0">
                <a:solidFill>
                  <a:srgbClr val="000000"/>
                </a:solidFill>
                <a:latin typeface="+mj-lt"/>
              </a:rPr>
              <a:t>Ana Gebejes, Joni Orava, Niko Penttinen, Ville Heikkinen, Jouni Hiltunen, and Markku Hauta-Kasari 2014. Color and Image Characterization of a Three CCD Seven Band Spectral Camera. In </a:t>
            </a:r>
            <a:r>
              <a:rPr lang="en-US" sz="1200" i="1" dirty="0">
                <a:solidFill>
                  <a:srgbClr val="000000"/>
                </a:solidFill>
                <a:latin typeface="+mj-lt"/>
              </a:rPr>
              <a:t>Image and Signal Processing</a:t>
            </a:r>
            <a:r>
              <a:rPr lang="en-US" sz="1200" dirty="0">
                <a:solidFill>
                  <a:srgbClr val="000000"/>
                </a:solidFill>
                <a:latin typeface="+mj-lt"/>
              </a:rPr>
              <a:t>, pp. 96-105. Springer International Publishing </a:t>
            </a:r>
          </a:p>
        </p:txBody>
      </p:sp>
      <p:pic>
        <p:nvPicPr>
          <p:cNvPr id="8" name="Picture 8" descr="http://www.fluxdata.com/files/styles/thumbnail/public/products/FD-1665Web4_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36" y="3384374"/>
            <a:ext cx="1848907" cy="137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298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7704" y="1201316"/>
            <a:ext cx="7236296" cy="3816423"/>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2" name="Date Placeholder 1"/>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3" name="Footer Placeholder 2"/>
          <p:cNvSpPr>
            <a:spLocks noGrp="1"/>
          </p:cNvSpPr>
          <p:nvPr>
            <p:ph type="ftr" sz="quarter" idx="3"/>
          </p:nvPr>
        </p:nvSpPr>
        <p:spPr/>
        <p:txBody>
          <a:bodyPr/>
          <a:lstStyle/>
          <a:p>
            <a:pPr>
              <a:defRPr/>
            </a:pPr>
            <a:r>
              <a:rPr lang="fi-FI" smtClean="0"/>
              <a:t>Esityksen nimi / Tekijä</a:t>
            </a:r>
            <a:endParaRPr lang="fi-FI" dirty="0"/>
          </a:p>
        </p:txBody>
      </p:sp>
      <p:sp>
        <p:nvSpPr>
          <p:cNvPr id="4" name="Slide Number Placeholder 3"/>
          <p:cNvSpPr>
            <a:spLocks noGrp="1"/>
          </p:cNvSpPr>
          <p:nvPr>
            <p:ph type="sldNum" sz="quarter" idx="4"/>
          </p:nvPr>
        </p:nvSpPr>
        <p:spPr/>
        <p:txBody>
          <a:bodyPr/>
          <a:lstStyle/>
          <a:p>
            <a:pPr>
              <a:defRPr/>
            </a:pPr>
            <a:fld id="{9AC9C5E4-DD34-409E-9E11-89682544FB1A}" type="slidenum">
              <a:rPr lang="fi-FI" smtClean="0"/>
              <a:pPr>
                <a:defRPr/>
              </a:pPr>
              <a:t>15</a:t>
            </a:fld>
            <a:endParaRPr lang="fi-FI"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46810" b="26027"/>
          <a:stretch/>
        </p:blipFill>
        <p:spPr bwMode="auto">
          <a:xfrm>
            <a:off x="2195736" y="1358437"/>
            <a:ext cx="4402800" cy="3515287"/>
          </a:xfrm>
          <a:prstGeom prst="rect">
            <a:avLst/>
          </a:prstGeom>
          <a:ln>
            <a:noFill/>
          </a:ln>
          <a:effectLst>
            <a:outerShdw blurRad="190500" algn="tl" rotWithShape="0">
              <a:srgbClr val="000000">
                <a:alpha val="70000"/>
              </a:srgbClr>
            </a:outerShdw>
          </a:effectLst>
        </p:spPr>
      </p:pic>
      <p:sp>
        <p:nvSpPr>
          <p:cNvPr id="7" name="Title 1"/>
          <p:cNvSpPr txBox="1">
            <a:spLocks/>
          </p:cNvSpPr>
          <p:nvPr/>
        </p:nvSpPr>
        <p:spPr>
          <a:xfrm>
            <a:off x="395536" y="547688"/>
            <a:ext cx="8352928" cy="840053"/>
          </a:xfrm>
          <a:prstGeom prst="rect">
            <a:avLst/>
          </a:prstGeom>
        </p:spPr>
        <p:txBody>
          <a:bodyPr/>
          <a:lst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a:lstStyle>
          <a:p>
            <a:r>
              <a:rPr lang="en-US" kern="0" dirty="0" smtClean="0"/>
              <a:t>7 channel spectral video</a:t>
            </a:r>
            <a:endParaRPr lang="en-US" kern="0" dirty="0"/>
          </a:p>
        </p:txBody>
      </p:sp>
    </p:spTree>
    <p:extLst>
      <p:ext uri="{BB962C8B-B14F-4D97-AF65-F5344CB8AC3E}">
        <p14:creationId xmlns:p14="http://schemas.microsoft.com/office/powerpoint/2010/main" val="2569163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7704" y="1201316"/>
            <a:ext cx="7236296" cy="3816423"/>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sp>
        <p:nvSpPr>
          <p:cNvPr id="2" name="Date Placeholder 1"/>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3" name="Footer Placeholder 2"/>
          <p:cNvSpPr>
            <a:spLocks noGrp="1"/>
          </p:cNvSpPr>
          <p:nvPr>
            <p:ph type="ftr" sz="quarter" idx="3"/>
          </p:nvPr>
        </p:nvSpPr>
        <p:spPr/>
        <p:txBody>
          <a:bodyPr/>
          <a:lstStyle/>
          <a:p>
            <a:pPr>
              <a:defRPr/>
            </a:pPr>
            <a:r>
              <a:rPr lang="fi-FI" smtClean="0"/>
              <a:t>Esityksen nimi / Tekijä</a:t>
            </a:r>
            <a:endParaRPr lang="fi-FI" dirty="0"/>
          </a:p>
        </p:txBody>
      </p:sp>
      <p:sp>
        <p:nvSpPr>
          <p:cNvPr id="4" name="Slide Number Placeholder 3"/>
          <p:cNvSpPr>
            <a:spLocks noGrp="1"/>
          </p:cNvSpPr>
          <p:nvPr>
            <p:ph type="sldNum" sz="quarter" idx="4"/>
          </p:nvPr>
        </p:nvSpPr>
        <p:spPr/>
        <p:txBody>
          <a:bodyPr/>
          <a:lstStyle/>
          <a:p>
            <a:pPr>
              <a:defRPr/>
            </a:pPr>
            <a:fld id="{9AC9C5E4-DD34-409E-9E11-89682544FB1A}" type="slidenum">
              <a:rPr lang="fi-FI" smtClean="0"/>
              <a:pPr>
                <a:defRPr/>
              </a:pPr>
              <a:t>16</a:t>
            </a:fld>
            <a:endParaRPr lang="fi-FI"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t="46810" b="26027"/>
          <a:stretch/>
        </p:blipFill>
        <p:spPr bwMode="auto">
          <a:xfrm>
            <a:off x="2195736" y="1358437"/>
            <a:ext cx="4402800" cy="3515287"/>
          </a:xfrm>
          <a:prstGeom prst="rect">
            <a:avLst/>
          </a:prstGeom>
          <a:ln>
            <a:noFill/>
          </a:ln>
          <a:effectLst>
            <a:outerShdw blurRad="190500" algn="tl" rotWithShape="0">
              <a:srgbClr val="000000">
                <a:alpha val="70000"/>
              </a:srgbClr>
            </a:outerShdw>
          </a:effectLst>
        </p:spPr>
      </p:pic>
      <p:sp>
        <p:nvSpPr>
          <p:cNvPr id="7" name="Title 1"/>
          <p:cNvSpPr txBox="1">
            <a:spLocks/>
          </p:cNvSpPr>
          <p:nvPr/>
        </p:nvSpPr>
        <p:spPr>
          <a:xfrm>
            <a:off x="395536" y="547688"/>
            <a:ext cx="8352928" cy="840053"/>
          </a:xfrm>
          <a:prstGeom prst="rect">
            <a:avLst/>
          </a:prstGeom>
        </p:spPr>
        <p:txBody>
          <a:bodyPr/>
          <a:lst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a:lstStyle>
          <a:p>
            <a:r>
              <a:rPr lang="en-US" kern="0" dirty="0" smtClean="0"/>
              <a:t>7 channel spectral video</a:t>
            </a:r>
            <a:endParaRPr lang="en-US" kern="0"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51081"/>
          <a:stretch/>
        </p:blipFill>
        <p:spPr>
          <a:xfrm>
            <a:off x="6967196" y="1358115"/>
            <a:ext cx="1419838" cy="1074703"/>
          </a:xfrm>
          <a:prstGeom prst="rect">
            <a:avLst/>
          </a:prstGeom>
          <a:ln>
            <a:noFill/>
          </a:ln>
          <a:effectLst>
            <a:outerShdw blurRad="190500" algn="tl" rotWithShape="0">
              <a:srgbClr val="000000">
                <a:alpha val="70000"/>
              </a:srgbClr>
            </a:outerShdw>
          </a:effectLst>
        </p:spPr>
      </p:pic>
      <p:sp>
        <p:nvSpPr>
          <p:cNvPr id="9" name="TextBox 8"/>
          <p:cNvSpPr txBox="1"/>
          <p:nvPr/>
        </p:nvSpPr>
        <p:spPr>
          <a:xfrm>
            <a:off x="6742552" y="3488729"/>
            <a:ext cx="2257432" cy="1384995"/>
          </a:xfrm>
          <a:prstGeom prst="rect">
            <a:avLst/>
          </a:prstGeom>
          <a:noFill/>
        </p:spPr>
        <p:txBody>
          <a:bodyPr wrap="square" rtlCol="0">
            <a:spAutoFit/>
          </a:bodyPr>
          <a:lstStyle/>
          <a:p>
            <a:r>
              <a:rPr lang="en-US" dirty="0" smtClean="0">
                <a:solidFill>
                  <a:schemeClr val="bg1"/>
                </a:solidFill>
              </a:rPr>
              <a:t>Total of 180 videos and 60 images</a:t>
            </a:r>
          </a:p>
          <a:p>
            <a:endParaRPr lang="en-US" dirty="0" smtClean="0">
              <a:solidFill>
                <a:schemeClr val="bg1"/>
              </a:solidFill>
            </a:endParaRPr>
          </a:p>
          <a:p>
            <a:r>
              <a:rPr lang="en-US" dirty="0" smtClean="0">
                <a:solidFill>
                  <a:schemeClr val="bg1"/>
                </a:solidFill>
              </a:rPr>
              <a:t>2 light sources</a:t>
            </a:r>
          </a:p>
          <a:p>
            <a:r>
              <a:rPr lang="en-US" dirty="0" smtClean="0">
                <a:solidFill>
                  <a:schemeClr val="bg1"/>
                </a:solidFill>
              </a:rPr>
              <a:t>1 standard condition</a:t>
            </a:r>
          </a:p>
          <a:p>
            <a:r>
              <a:rPr lang="en-US" dirty="0" smtClean="0">
                <a:solidFill>
                  <a:schemeClr val="bg1"/>
                </a:solidFill>
              </a:rPr>
              <a:t>3 unfavorable conditions</a:t>
            </a:r>
            <a:endParaRPr lang="en-US" dirty="0">
              <a:solidFill>
                <a:schemeClr val="bg1"/>
              </a:solidFill>
            </a:endParaRPr>
          </a:p>
        </p:txBody>
      </p:sp>
    </p:spTree>
    <p:extLst>
      <p:ext uri="{BB962C8B-B14F-4D97-AF65-F5344CB8AC3E}">
        <p14:creationId xmlns:p14="http://schemas.microsoft.com/office/powerpoint/2010/main" val="2771740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Unfavorable conditions</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b="68095"/>
          <a:stretch/>
        </p:blipFill>
        <p:spPr>
          <a:xfrm>
            <a:off x="1152505" y="1354877"/>
            <a:ext cx="6838990" cy="1646639"/>
          </a:xfrm>
          <a:prstGeom prst="rect">
            <a:avLst/>
          </a:prstGeom>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3433" r="68310" b="33433"/>
          <a:stretch/>
        </p:blipFill>
        <p:spPr>
          <a:xfrm>
            <a:off x="2195736" y="3073524"/>
            <a:ext cx="2195359" cy="1732174"/>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68245" r="68310"/>
          <a:stretch/>
        </p:blipFill>
        <p:spPr>
          <a:xfrm>
            <a:off x="4572000" y="3109528"/>
            <a:ext cx="2195359" cy="1660166"/>
          </a:xfrm>
          <a:prstGeom prst="rect">
            <a:avLst/>
          </a:prstGeom>
        </p:spPr>
      </p:pic>
      <p:sp>
        <p:nvSpPr>
          <p:cNvPr id="8" name="Rectangle 7"/>
          <p:cNvSpPr/>
          <p:nvPr/>
        </p:nvSpPr>
        <p:spPr>
          <a:xfrm>
            <a:off x="8748464" y="1201316"/>
            <a:ext cx="395536" cy="3816423"/>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1485770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66491"/>
            <a:ext cx="3707904" cy="4752527"/>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2" name="Date Placeholder 1"/>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3" name="Footer Placeholder 2"/>
          <p:cNvSpPr>
            <a:spLocks noGrp="1"/>
          </p:cNvSpPr>
          <p:nvPr>
            <p:ph type="ftr" sz="quarter" idx="3"/>
          </p:nvPr>
        </p:nvSpPr>
        <p:spPr/>
        <p:txBody>
          <a:bodyPr/>
          <a:lstStyle/>
          <a:p>
            <a:pPr>
              <a:defRPr/>
            </a:pPr>
            <a:r>
              <a:rPr lang="fi-FI" smtClean="0"/>
              <a:t>Esityksen nimi / Tekijä</a:t>
            </a:r>
            <a:endParaRPr lang="fi-FI" dirty="0"/>
          </a:p>
        </p:txBody>
      </p:sp>
      <p:sp>
        <p:nvSpPr>
          <p:cNvPr id="4" name="Slide Number Placeholder 3"/>
          <p:cNvSpPr>
            <a:spLocks noGrp="1"/>
          </p:cNvSpPr>
          <p:nvPr>
            <p:ph type="sldNum" sz="quarter" idx="4"/>
          </p:nvPr>
        </p:nvSpPr>
        <p:spPr/>
        <p:txBody>
          <a:bodyPr/>
          <a:lstStyle/>
          <a:p>
            <a:pPr>
              <a:defRPr/>
            </a:pPr>
            <a:fld id="{9AC9C5E4-DD34-409E-9E11-89682544FB1A}" type="slidenum">
              <a:rPr lang="fi-FI" smtClean="0"/>
              <a:pPr>
                <a:defRPr/>
              </a:pPr>
              <a:t>18</a:t>
            </a:fld>
            <a:endParaRPr lang="fi-FI" dirty="0"/>
          </a:p>
        </p:txBody>
      </p:sp>
      <p:grpSp>
        <p:nvGrpSpPr>
          <p:cNvPr id="8" name="Group 7"/>
          <p:cNvGrpSpPr/>
          <p:nvPr/>
        </p:nvGrpSpPr>
        <p:grpSpPr>
          <a:xfrm>
            <a:off x="4516587" y="330420"/>
            <a:ext cx="4294043" cy="4624667"/>
            <a:chOff x="2330660" y="265212"/>
            <a:chExt cx="4294043" cy="4624667"/>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265212"/>
              <a:ext cx="4284951" cy="4624667"/>
            </a:xfrm>
            <a:prstGeom prst="rect">
              <a:avLst/>
            </a:prstGeom>
          </p:spPr>
        </p:pic>
        <p:sp>
          <p:nvSpPr>
            <p:cNvPr id="6" name="TextBox 5"/>
            <p:cNvSpPr txBox="1"/>
            <p:nvPr/>
          </p:nvSpPr>
          <p:spPr>
            <a:xfrm>
              <a:off x="2330660" y="1921396"/>
              <a:ext cx="441140" cy="353943"/>
            </a:xfrm>
            <a:prstGeom prst="rect">
              <a:avLst/>
            </a:prstGeom>
            <a:solidFill>
              <a:schemeClr val="bg1"/>
            </a:solidFill>
            <a:ln>
              <a:noFill/>
            </a:ln>
          </p:spPr>
          <p:txBody>
            <a:bodyPr wrap="square" rtlCol="0">
              <a:spAutoFit/>
            </a:bodyPr>
            <a:lstStyle/>
            <a:p>
              <a:r>
                <a:rPr lang="en-US" sz="1700" dirty="0" smtClean="0">
                  <a:latin typeface="Calibri" panose="020F0502020204030204" pitchFamily="34" charset="0"/>
                  <a:ea typeface="Verdana" panose="020B0604030504040204" pitchFamily="34" charset="0"/>
                  <a:cs typeface="Verdana" panose="020B0604030504040204" pitchFamily="34" charset="0"/>
                </a:rPr>
                <a:t>G2</a:t>
              </a:r>
              <a:endParaRPr lang="en-US" sz="1700" dirty="0">
                <a:latin typeface="Calibri" panose="020F050202020403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2330660" y="2577545"/>
              <a:ext cx="441140" cy="353943"/>
            </a:xfrm>
            <a:prstGeom prst="rect">
              <a:avLst/>
            </a:prstGeom>
            <a:solidFill>
              <a:schemeClr val="bg1"/>
            </a:solidFill>
            <a:ln>
              <a:noFill/>
            </a:ln>
          </p:spPr>
          <p:txBody>
            <a:bodyPr wrap="square" rtlCol="0">
              <a:spAutoFit/>
            </a:bodyPr>
            <a:lstStyle/>
            <a:p>
              <a:r>
                <a:rPr lang="en-US" sz="1700" dirty="0" smtClean="0">
                  <a:latin typeface="Calibri" panose="020F0502020204030204" pitchFamily="34" charset="0"/>
                  <a:ea typeface="Verdana" panose="020B0604030504040204" pitchFamily="34" charset="0"/>
                  <a:cs typeface="Verdana" panose="020B0604030504040204" pitchFamily="34" charset="0"/>
                </a:rPr>
                <a:t>G1</a:t>
              </a:r>
              <a:endParaRPr lang="en-US" sz="1700" dirty="0">
                <a:latin typeface="Calibri" panose="020F0502020204030204" pitchFamily="34" charset="0"/>
                <a:ea typeface="Verdana" panose="020B0604030504040204" pitchFamily="34" charset="0"/>
                <a:cs typeface="Verdana" panose="020B0604030504040204" pitchFamily="34" charset="0"/>
              </a:endParaRPr>
            </a:p>
          </p:txBody>
        </p:sp>
      </p:grpSp>
    </p:spTree>
    <p:extLst>
      <p:ext uri="{BB962C8B-B14F-4D97-AF65-F5344CB8AC3E}">
        <p14:creationId xmlns:p14="http://schemas.microsoft.com/office/powerpoint/2010/main" val="226127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3" name="Footer Placeholder 2"/>
          <p:cNvSpPr>
            <a:spLocks noGrp="1"/>
          </p:cNvSpPr>
          <p:nvPr>
            <p:ph type="ftr" sz="quarter" idx="3"/>
          </p:nvPr>
        </p:nvSpPr>
        <p:spPr/>
        <p:txBody>
          <a:bodyPr/>
          <a:lstStyle/>
          <a:p>
            <a:pPr>
              <a:defRPr/>
            </a:pPr>
            <a:r>
              <a:rPr lang="fi-FI" smtClean="0"/>
              <a:t>Esityksen nimi / Tekijä</a:t>
            </a:r>
            <a:endParaRPr lang="fi-FI" dirty="0"/>
          </a:p>
        </p:txBody>
      </p:sp>
      <p:sp>
        <p:nvSpPr>
          <p:cNvPr id="4" name="Slide Number Placeholder 3"/>
          <p:cNvSpPr>
            <a:spLocks noGrp="1"/>
          </p:cNvSpPr>
          <p:nvPr>
            <p:ph type="sldNum" sz="quarter" idx="4"/>
          </p:nvPr>
        </p:nvSpPr>
        <p:spPr/>
        <p:txBody>
          <a:bodyPr/>
          <a:lstStyle/>
          <a:p>
            <a:pPr>
              <a:defRPr/>
            </a:pPr>
            <a:fld id="{9AC9C5E4-DD34-409E-9E11-89682544FB1A}" type="slidenum">
              <a:rPr lang="fi-FI" smtClean="0"/>
              <a:pPr>
                <a:defRPr/>
              </a:pPr>
              <a:t>19</a:t>
            </a:fld>
            <a:endParaRPr lang="fi-FI"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6212" t="33115" r="35553" b="52872"/>
          <a:stretch/>
        </p:blipFill>
        <p:spPr>
          <a:xfrm>
            <a:off x="588814" y="1435796"/>
            <a:ext cx="3600400" cy="298613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6212" t="86843" r="35553" b="-856"/>
          <a:stretch/>
        </p:blipFill>
        <p:spPr>
          <a:xfrm>
            <a:off x="4860032" y="1435796"/>
            <a:ext cx="3600400" cy="2986135"/>
          </a:xfrm>
          <a:prstGeom prst="rect">
            <a:avLst/>
          </a:prstGeom>
        </p:spPr>
      </p:pic>
      <p:sp>
        <p:nvSpPr>
          <p:cNvPr id="7" name="TextBox 6"/>
          <p:cNvSpPr txBox="1"/>
          <p:nvPr/>
        </p:nvSpPr>
        <p:spPr>
          <a:xfrm>
            <a:off x="2183669" y="4421931"/>
            <a:ext cx="410690" cy="307777"/>
          </a:xfrm>
          <a:prstGeom prst="rect">
            <a:avLst/>
          </a:prstGeom>
          <a:noFill/>
        </p:spPr>
        <p:txBody>
          <a:bodyPr wrap="none" rtlCol="0">
            <a:spAutoFit/>
          </a:bodyPr>
          <a:lstStyle/>
          <a:p>
            <a:r>
              <a:rPr lang="en-US" dirty="0" smtClean="0"/>
              <a:t>G2</a:t>
            </a:r>
            <a:endParaRPr lang="en-US" dirty="0"/>
          </a:p>
        </p:txBody>
      </p:sp>
      <p:sp>
        <p:nvSpPr>
          <p:cNvPr id="8" name="TextBox 7"/>
          <p:cNvSpPr txBox="1"/>
          <p:nvPr/>
        </p:nvSpPr>
        <p:spPr>
          <a:xfrm>
            <a:off x="6454887" y="4421931"/>
            <a:ext cx="514885" cy="307777"/>
          </a:xfrm>
          <a:prstGeom prst="rect">
            <a:avLst/>
          </a:prstGeom>
          <a:noFill/>
        </p:spPr>
        <p:txBody>
          <a:bodyPr wrap="none" rtlCol="0">
            <a:spAutoFit/>
          </a:bodyPr>
          <a:lstStyle/>
          <a:p>
            <a:r>
              <a:rPr lang="en-US" dirty="0" smtClean="0"/>
              <a:t>NIR</a:t>
            </a:r>
            <a:endParaRPr lang="en-US" dirty="0"/>
          </a:p>
        </p:txBody>
      </p:sp>
      <p:sp>
        <p:nvSpPr>
          <p:cNvPr id="9" name="Rectangle 8"/>
          <p:cNvSpPr/>
          <p:nvPr/>
        </p:nvSpPr>
        <p:spPr>
          <a:xfrm>
            <a:off x="395536" y="359438"/>
            <a:ext cx="8352928" cy="84187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742996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5" name="Footer Placeholder 4"/>
          <p:cNvSpPr>
            <a:spLocks noGrp="1"/>
          </p:cNvSpPr>
          <p:nvPr>
            <p:ph type="ftr" sz="quarter" idx="3"/>
          </p:nvPr>
        </p:nvSpPr>
        <p:spPr/>
        <p:txBody>
          <a:bodyPr/>
          <a:lstStyle/>
          <a:p>
            <a:pPr>
              <a:defRPr/>
            </a:pPr>
            <a:r>
              <a:rPr lang="fi-FI" dirty="0" smtClean="0"/>
              <a:t>Ana Gebejes</a:t>
            </a:r>
            <a:endParaRPr lang="fi-FI" dirty="0"/>
          </a:p>
        </p:txBody>
      </p:sp>
      <p:sp>
        <p:nvSpPr>
          <p:cNvPr id="6" name="Slide Number Placeholder 5"/>
          <p:cNvSpPr>
            <a:spLocks noGrp="1"/>
          </p:cNvSpPr>
          <p:nvPr>
            <p:ph type="sldNum" sz="quarter" idx="4"/>
          </p:nvPr>
        </p:nvSpPr>
        <p:spPr/>
        <p:txBody>
          <a:bodyPr/>
          <a:lstStyle/>
          <a:p>
            <a:pPr>
              <a:defRPr/>
            </a:pPr>
            <a:fld id="{9AC9C5E4-DD34-409E-9E11-89682544FB1A}" type="slidenum">
              <a:rPr lang="fi-FI" smtClean="0"/>
              <a:pPr>
                <a:defRPr/>
              </a:pPr>
              <a:t>2</a:t>
            </a:fld>
            <a:endParaRPr lang="fi-FI" dirty="0"/>
          </a:p>
        </p:txBody>
      </p:sp>
      <p:sp>
        <p:nvSpPr>
          <p:cNvPr id="11" name="Rectangle 10"/>
          <p:cNvSpPr/>
          <p:nvPr/>
        </p:nvSpPr>
        <p:spPr>
          <a:xfrm>
            <a:off x="0" y="0"/>
            <a:ext cx="9144000" cy="5715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2909590" y="3718385"/>
            <a:ext cx="3324821" cy="307777"/>
          </a:xfrm>
          <a:prstGeom prst="rect">
            <a:avLst/>
          </a:prstGeom>
        </p:spPr>
        <p:txBody>
          <a:bodyPr wrap="none">
            <a:spAutoFit/>
          </a:bodyPr>
          <a:lstStyle/>
          <a:p>
            <a:r>
              <a:rPr lang="en-US" dirty="0">
                <a:solidFill>
                  <a:schemeClr val="bg1"/>
                </a:solidFill>
              </a:rPr>
              <a:t>http://www.uef.fi/fi/web/spectral/speed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942" y="1633364"/>
            <a:ext cx="1690117" cy="1690117"/>
          </a:xfrm>
          <a:prstGeom prst="rect">
            <a:avLst/>
          </a:prstGeom>
          <a:ln>
            <a:noFill/>
          </a:ln>
          <a:effectLst>
            <a:softEdge rad="112500"/>
          </a:effectLst>
        </p:spPr>
      </p:pic>
    </p:spTree>
    <p:extLst>
      <p:ext uri="{BB962C8B-B14F-4D97-AF65-F5344CB8AC3E}">
        <p14:creationId xmlns:p14="http://schemas.microsoft.com/office/powerpoint/2010/main" val="4140476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3" name="Footer Placeholder 2"/>
          <p:cNvSpPr>
            <a:spLocks noGrp="1"/>
          </p:cNvSpPr>
          <p:nvPr>
            <p:ph type="ftr" sz="quarter" idx="3"/>
          </p:nvPr>
        </p:nvSpPr>
        <p:spPr/>
        <p:txBody>
          <a:bodyPr/>
          <a:lstStyle/>
          <a:p>
            <a:pPr>
              <a:defRPr/>
            </a:pPr>
            <a:r>
              <a:rPr lang="fi-FI" smtClean="0"/>
              <a:t>Esityksen nimi / Tekijä</a:t>
            </a:r>
            <a:endParaRPr lang="fi-FI" dirty="0"/>
          </a:p>
        </p:txBody>
      </p:sp>
      <p:sp>
        <p:nvSpPr>
          <p:cNvPr id="4" name="Slide Number Placeholder 3"/>
          <p:cNvSpPr>
            <a:spLocks noGrp="1"/>
          </p:cNvSpPr>
          <p:nvPr>
            <p:ph type="sldNum" sz="quarter" idx="4"/>
          </p:nvPr>
        </p:nvSpPr>
        <p:spPr/>
        <p:txBody>
          <a:bodyPr/>
          <a:lstStyle/>
          <a:p>
            <a:pPr>
              <a:defRPr/>
            </a:pPr>
            <a:fld id="{9AC9C5E4-DD34-409E-9E11-89682544FB1A}" type="slidenum">
              <a:rPr lang="fi-FI" smtClean="0"/>
              <a:pPr>
                <a:defRPr/>
              </a:pPr>
              <a:t>20</a:t>
            </a:fld>
            <a:endParaRPr lang="fi-FI"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6212" t="33115" r="35553" b="52872"/>
          <a:stretch/>
        </p:blipFill>
        <p:spPr>
          <a:xfrm>
            <a:off x="588814" y="1435796"/>
            <a:ext cx="3600400" cy="298613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6212" t="86843" r="35553" b="-856"/>
          <a:stretch/>
        </p:blipFill>
        <p:spPr>
          <a:xfrm>
            <a:off x="4860032" y="1435796"/>
            <a:ext cx="3600400" cy="2986135"/>
          </a:xfrm>
          <a:prstGeom prst="rect">
            <a:avLst/>
          </a:prstGeom>
        </p:spPr>
      </p:pic>
      <p:sp>
        <p:nvSpPr>
          <p:cNvPr id="7" name="TextBox 6"/>
          <p:cNvSpPr txBox="1"/>
          <p:nvPr/>
        </p:nvSpPr>
        <p:spPr>
          <a:xfrm>
            <a:off x="2183669" y="4421931"/>
            <a:ext cx="410690" cy="307777"/>
          </a:xfrm>
          <a:prstGeom prst="rect">
            <a:avLst/>
          </a:prstGeom>
          <a:noFill/>
        </p:spPr>
        <p:txBody>
          <a:bodyPr wrap="none" rtlCol="0">
            <a:spAutoFit/>
          </a:bodyPr>
          <a:lstStyle/>
          <a:p>
            <a:r>
              <a:rPr lang="en-US" dirty="0" smtClean="0"/>
              <a:t>G2</a:t>
            </a:r>
            <a:endParaRPr lang="en-US" dirty="0"/>
          </a:p>
        </p:txBody>
      </p:sp>
      <p:sp>
        <p:nvSpPr>
          <p:cNvPr id="8" name="TextBox 7"/>
          <p:cNvSpPr txBox="1"/>
          <p:nvPr/>
        </p:nvSpPr>
        <p:spPr>
          <a:xfrm>
            <a:off x="6454887" y="4421931"/>
            <a:ext cx="514885" cy="307777"/>
          </a:xfrm>
          <a:prstGeom prst="rect">
            <a:avLst/>
          </a:prstGeom>
          <a:noFill/>
        </p:spPr>
        <p:txBody>
          <a:bodyPr wrap="none" rtlCol="0">
            <a:spAutoFit/>
          </a:bodyPr>
          <a:lstStyle/>
          <a:p>
            <a:r>
              <a:rPr lang="en-US" dirty="0" smtClean="0"/>
              <a:t>NIR</a:t>
            </a:r>
            <a:endParaRPr lang="en-US" dirty="0"/>
          </a:p>
        </p:txBody>
      </p:sp>
      <p:sp>
        <p:nvSpPr>
          <p:cNvPr id="9" name="Oval 8"/>
          <p:cNvSpPr/>
          <p:nvPr/>
        </p:nvSpPr>
        <p:spPr>
          <a:xfrm>
            <a:off x="1331640" y="2947964"/>
            <a:ext cx="576064" cy="5760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5536" y="359438"/>
            <a:ext cx="8352928" cy="84187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3460148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215422"/>
            <a:ext cx="8352928" cy="1159966"/>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5" name="Title 4"/>
          <p:cNvSpPr>
            <a:spLocks noGrp="1"/>
          </p:cNvSpPr>
          <p:nvPr>
            <p:ph type="title"/>
          </p:nvPr>
        </p:nvSpPr>
        <p:spPr/>
        <p:txBody>
          <a:bodyPr/>
          <a:lstStyle/>
          <a:p>
            <a:r>
              <a:rPr lang="en-US" dirty="0" smtClean="0">
                <a:solidFill>
                  <a:schemeClr val="bg1"/>
                </a:solidFill>
              </a:rPr>
              <a:t>Just a few possibilities for future…</a:t>
            </a:r>
            <a:endParaRPr lang="en-US" dirty="0">
              <a:solidFill>
                <a:schemeClr val="bg1"/>
              </a:solidFill>
            </a:endParaRPr>
          </a:p>
        </p:txBody>
      </p:sp>
      <p:sp>
        <p:nvSpPr>
          <p:cNvPr id="6" name="Content Placeholder 5"/>
          <p:cNvSpPr>
            <a:spLocks noGrp="1"/>
          </p:cNvSpPr>
          <p:nvPr>
            <p:ph idx="1"/>
          </p:nvPr>
        </p:nvSpPr>
        <p:spPr>
          <a:xfrm>
            <a:off x="395536" y="2209428"/>
            <a:ext cx="8352928" cy="1680310"/>
          </a:xfrm>
        </p:spPr>
        <p:txBody>
          <a:bodyPr/>
          <a:lstStyle/>
          <a:p>
            <a:r>
              <a:rPr lang="en-US" dirty="0" smtClean="0"/>
              <a:t>    Stability of spectral signatures over time and motion</a:t>
            </a:r>
          </a:p>
          <a:p>
            <a:r>
              <a:rPr lang="en-US" dirty="0" smtClean="0"/>
              <a:t>    Optimization and image/video enhancement</a:t>
            </a:r>
          </a:p>
          <a:p>
            <a:r>
              <a:rPr lang="en-US" dirty="0" smtClean="0"/>
              <a:t>    Annotation and gaze interpretation </a:t>
            </a:r>
          </a:p>
          <a:p>
            <a:r>
              <a:rPr lang="en-US" dirty="0" smtClean="0"/>
              <a:t>    Pupil detection comparison </a:t>
            </a:r>
          </a:p>
          <a:p>
            <a:endParaRPr lang="en-US" dirty="0" smtClean="0"/>
          </a:p>
          <a:p>
            <a:endParaRPr lang="en-US" dirty="0"/>
          </a:p>
        </p:txBody>
      </p:sp>
      <p:sp>
        <p:nvSpPr>
          <p:cNvPr id="2" name="Date Placeholder 1"/>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3" name="Footer Placeholder 2"/>
          <p:cNvSpPr>
            <a:spLocks noGrp="1"/>
          </p:cNvSpPr>
          <p:nvPr>
            <p:ph type="ftr" sz="quarter" idx="3"/>
          </p:nvPr>
        </p:nvSpPr>
        <p:spPr/>
        <p:txBody>
          <a:bodyPr/>
          <a:lstStyle/>
          <a:p>
            <a:pPr>
              <a:defRPr/>
            </a:pPr>
            <a:r>
              <a:rPr lang="fi-FI" smtClean="0"/>
              <a:t>Esityksen nimi / Tekijä</a:t>
            </a:r>
            <a:endParaRPr lang="fi-FI" dirty="0"/>
          </a:p>
        </p:txBody>
      </p:sp>
      <p:sp>
        <p:nvSpPr>
          <p:cNvPr id="4" name="Slide Number Placeholder 3"/>
          <p:cNvSpPr>
            <a:spLocks noGrp="1"/>
          </p:cNvSpPr>
          <p:nvPr>
            <p:ph type="sldNum" sz="quarter" idx="4"/>
          </p:nvPr>
        </p:nvSpPr>
        <p:spPr/>
        <p:txBody>
          <a:bodyPr/>
          <a:lstStyle/>
          <a:p>
            <a:pPr>
              <a:defRPr/>
            </a:pPr>
            <a:fld id="{9AC9C5E4-DD34-409E-9E11-89682544FB1A}" type="slidenum">
              <a:rPr lang="fi-FI" smtClean="0"/>
              <a:pPr>
                <a:defRPr/>
              </a:pPr>
              <a:t>21</a:t>
            </a:fld>
            <a:endParaRPr lang="fi-FI" dirty="0"/>
          </a:p>
        </p:txBody>
      </p:sp>
    </p:spTree>
    <p:extLst>
      <p:ext uri="{BB962C8B-B14F-4D97-AF65-F5344CB8AC3E}">
        <p14:creationId xmlns:p14="http://schemas.microsoft.com/office/powerpoint/2010/main" val="3554607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Summary</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2353444"/>
            <a:ext cx="2360672" cy="157436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4282" y="975476"/>
            <a:ext cx="2697860" cy="141860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6106" y="3927804"/>
            <a:ext cx="2394212" cy="1367244"/>
          </a:xfrm>
          <a:prstGeom prst="rect">
            <a:avLst/>
          </a:prstGeom>
        </p:spPr>
      </p:pic>
      <p:sp>
        <p:nvSpPr>
          <p:cNvPr id="19" name="TextBox 18"/>
          <p:cNvSpPr txBox="1"/>
          <p:nvPr/>
        </p:nvSpPr>
        <p:spPr>
          <a:xfrm>
            <a:off x="713451" y="3410318"/>
            <a:ext cx="1872882"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200" dirty="0" smtClean="0"/>
              <a:t>2 light sources</a:t>
            </a:r>
          </a:p>
          <a:p>
            <a:r>
              <a:rPr lang="en-US" sz="1200" dirty="0" smtClean="0"/>
              <a:t>1 standard condition</a:t>
            </a:r>
          </a:p>
          <a:p>
            <a:r>
              <a:rPr lang="en-US" sz="1200" dirty="0" smtClean="0"/>
              <a:t>3 unfavorable conditions</a:t>
            </a:r>
          </a:p>
          <a:p>
            <a:endParaRPr lang="en-US" sz="1200" dirty="0"/>
          </a:p>
          <a:p>
            <a:r>
              <a:rPr lang="en-US" sz="1200" dirty="0" smtClean="0"/>
              <a:t>TOTAL:</a:t>
            </a:r>
          </a:p>
          <a:p>
            <a:r>
              <a:rPr lang="en-US" sz="1200" dirty="0" smtClean="0"/>
              <a:t>180 multispectral video</a:t>
            </a:r>
          </a:p>
          <a:p>
            <a:r>
              <a:rPr lang="en-US" sz="1200" dirty="0" smtClean="0"/>
              <a:t>and 60 multispectral images</a:t>
            </a:r>
            <a:endParaRPr lang="en-US" sz="1200" dirty="0"/>
          </a:p>
        </p:txBody>
      </p:sp>
      <p:sp>
        <p:nvSpPr>
          <p:cNvPr id="20" name="TextBox 19"/>
          <p:cNvSpPr txBox="1"/>
          <p:nvPr/>
        </p:nvSpPr>
        <p:spPr>
          <a:xfrm>
            <a:off x="3059832" y="3410318"/>
            <a:ext cx="1830757"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200" dirty="0"/>
              <a:t>1</a:t>
            </a:r>
            <a:r>
              <a:rPr lang="en-US" sz="1200" dirty="0" smtClean="0"/>
              <a:t> light sources</a:t>
            </a:r>
          </a:p>
          <a:p>
            <a:r>
              <a:rPr lang="en-US" sz="1200" dirty="0" smtClean="0"/>
              <a:t>1 standard condition</a:t>
            </a:r>
          </a:p>
          <a:p>
            <a:endParaRPr lang="en-US" sz="1200" dirty="0"/>
          </a:p>
          <a:p>
            <a:r>
              <a:rPr lang="en-US" sz="1200" dirty="0" smtClean="0"/>
              <a:t>TOTAL:</a:t>
            </a:r>
          </a:p>
          <a:p>
            <a:r>
              <a:rPr lang="en-US" sz="1200" dirty="0" smtClean="0"/>
              <a:t>30 hyperspectral images</a:t>
            </a:r>
            <a:endParaRPr lang="en-US" sz="1200" dirty="0"/>
          </a:p>
        </p:txBody>
      </p:sp>
      <p:pic>
        <p:nvPicPr>
          <p:cNvPr id="21" name="Picture 8" descr="http://www.fluxdata.com/files/styles/thumbnail/public/products/FD-1665Web4_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737" y="2190599"/>
            <a:ext cx="1388228" cy="103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www.amv-europe.com/images/products/nuance.png"/>
          <p:cNvPicPr>
            <a:picLocks noChangeAspect="1" noChangeArrowheads="1"/>
          </p:cNvPicPr>
          <p:nvPr/>
        </p:nvPicPr>
        <p:blipFill>
          <a:blip r:embed="rId7">
            <a:extLst>
              <a:ext uri="{28A0092B-C50C-407E-A947-70E740481C1C}">
                <a14:useLocalDpi xmlns:a14="http://schemas.microsoft.com/office/drawing/2010/main" val="0"/>
              </a:ext>
            </a:extLst>
          </a:blip>
          <a:srcRect l="15120" r="20621" b="43813"/>
          <a:stretch>
            <a:fillRect/>
          </a:stretch>
        </p:blipFill>
        <p:spPr bwMode="auto">
          <a:xfrm>
            <a:off x="3213057" y="1385124"/>
            <a:ext cx="1422415" cy="184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p:nvCxnSpPr>
        <p:spPr>
          <a:xfrm>
            <a:off x="5292080" y="975476"/>
            <a:ext cx="0" cy="431957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529189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txBox="1">
            <a:spLocks/>
          </p:cNvSpPr>
          <p:nvPr/>
        </p:nvSpPr>
        <p:spPr>
          <a:xfrm>
            <a:off x="1331640" y="913284"/>
            <a:ext cx="6408712" cy="1440160"/>
          </a:xfrm>
          <a:prstGeom prst="rect">
            <a:avLst/>
          </a:prstGeom>
        </p:spPr>
        <p:txBody>
          <a:bodyPr/>
          <a:lstStyle>
            <a:lvl1pPr algn="l" rtl="0" eaLnBrk="0" fontAlgn="base" hangingPunct="0">
              <a:lnSpc>
                <a:spcPts val="3400"/>
              </a:lnSpc>
              <a:spcBef>
                <a:spcPct val="0"/>
              </a:spcBef>
              <a:spcAft>
                <a:spcPct val="0"/>
              </a:spcAft>
              <a:defRPr sz="2800" b="1">
                <a:solidFill>
                  <a:srgbClr val="353535"/>
                </a:solidFill>
                <a:latin typeface="+mj-lt"/>
                <a:ea typeface="+mj-ea"/>
                <a:cs typeface="+mj-cs"/>
              </a:defRPr>
            </a:lvl1pPr>
            <a:lvl2pPr algn="l" rtl="0" eaLnBrk="0" fontAlgn="base" hangingPunct="0">
              <a:lnSpc>
                <a:spcPts val="3400"/>
              </a:lnSpc>
              <a:spcBef>
                <a:spcPct val="0"/>
              </a:spcBef>
              <a:spcAft>
                <a:spcPct val="0"/>
              </a:spcAft>
              <a:defRPr sz="2800" b="1">
                <a:solidFill>
                  <a:schemeClr val="tx2"/>
                </a:solidFill>
                <a:latin typeface="Palatino Linotype" pitchFamily="18" charset="0"/>
              </a:defRPr>
            </a:lvl2pPr>
            <a:lvl3pPr algn="l" rtl="0" eaLnBrk="0" fontAlgn="base" hangingPunct="0">
              <a:lnSpc>
                <a:spcPts val="3400"/>
              </a:lnSpc>
              <a:spcBef>
                <a:spcPct val="0"/>
              </a:spcBef>
              <a:spcAft>
                <a:spcPct val="0"/>
              </a:spcAft>
              <a:defRPr sz="2800" b="1">
                <a:solidFill>
                  <a:schemeClr val="tx2"/>
                </a:solidFill>
                <a:latin typeface="Palatino Linotype" pitchFamily="18" charset="0"/>
              </a:defRPr>
            </a:lvl3pPr>
            <a:lvl4pPr algn="l" rtl="0" eaLnBrk="0" fontAlgn="base" hangingPunct="0">
              <a:lnSpc>
                <a:spcPts val="3400"/>
              </a:lnSpc>
              <a:spcBef>
                <a:spcPct val="0"/>
              </a:spcBef>
              <a:spcAft>
                <a:spcPct val="0"/>
              </a:spcAft>
              <a:defRPr sz="2800" b="1">
                <a:solidFill>
                  <a:schemeClr val="tx2"/>
                </a:solidFill>
                <a:latin typeface="Palatino Linotype" pitchFamily="18" charset="0"/>
              </a:defRPr>
            </a:lvl4pPr>
            <a:lvl5pPr algn="l" rtl="0" eaLnBrk="0" fontAlgn="base" hangingPunct="0">
              <a:lnSpc>
                <a:spcPts val="3400"/>
              </a:lnSpc>
              <a:spcBef>
                <a:spcPct val="0"/>
              </a:spcBef>
              <a:spcAft>
                <a:spcPct val="0"/>
              </a:spcAft>
              <a:defRPr sz="2800" b="1">
                <a:solidFill>
                  <a:schemeClr val="tx2"/>
                </a:solidFill>
                <a:latin typeface="Palatino Linotype" pitchFamily="18" charset="0"/>
              </a:defRPr>
            </a:lvl5pPr>
            <a:lvl6pPr marL="457200" algn="l" rtl="0" fontAlgn="base">
              <a:lnSpc>
                <a:spcPts val="3400"/>
              </a:lnSpc>
              <a:spcBef>
                <a:spcPct val="0"/>
              </a:spcBef>
              <a:spcAft>
                <a:spcPct val="0"/>
              </a:spcAft>
              <a:defRPr sz="2800" b="1">
                <a:solidFill>
                  <a:schemeClr val="tx2"/>
                </a:solidFill>
                <a:latin typeface="Palatino Linotype" pitchFamily="18" charset="0"/>
              </a:defRPr>
            </a:lvl6pPr>
            <a:lvl7pPr marL="914400" algn="l" rtl="0" fontAlgn="base">
              <a:lnSpc>
                <a:spcPts val="3400"/>
              </a:lnSpc>
              <a:spcBef>
                <a:spcPct val="0"/>
              </a:spcBef>
              <a:spcAft>
                <a:spcPct val="0"/>
              </a:spcAft>
              <a:defRPr sz="2800" b="1">
                <a:solidFill>
                  <a:schemeClr val="tx2"/>
                </a:solidFill>
                <a:latin typeface="Palatino Linotype" pitchFamily="18" charset="0"/>
              </a:defRPr>
            </a:lvl7pPr>
            <a:lvl8pPr marL="1371600" algn="l" rtl="0" fontAlgn="base">
              <a:lnSpc>
                <a:spcPts val="3400"/>
              </a:lnSpc>
              <a:spcBef>
                <a:spcPct val="0"/>
              </a:spcBef>
              <a:spcAft>
                <a:spcPct val="0"/>
              </a:spcAft>
              <a:defRPr sz="2800" b="1">
                <a:solidFill>
                  <a:schemeClr val="tx2"/>
                </a:solidFill>
                <a:latin typeface="Palatino Linotype" pitchFamily="18" charset="0"/>
              </a:defRPr>
            </a:lvl8pPr>
            <a:lvl9pPr marL="1828800" algn="l" rtl="0" fontAlgn="base">
              <a:lnSpc>
                <a:spcPts val="3400"/>
              </a:lnSpc>
              <a:spcBef>
                <a:spcPct val="0"/>
              </a:spcBef>
              <a:spcAft>
                <a:spcPct val="0"/>
              </a:spcAft>
              <a:defRPr sz="2800" b="1">
                <a:solidFill>
                  <a:schemeClr val="tx2"/>
                </a:solidFill>
                <a:latin typeface="Palatino Linotype" pitchFamily="18" charset="0"/>
              </a:defRPr>
            </a:lvl9pPr>
          </a:lstStyle>
          <a:p>
            <a:pPr algn="ctr">
              <a:lnSpc>
                <a:spcPct val="100000"/>
              </a:lnSpc>
            </a:pPr>
            <a:r>
              <a:rPr lang="en-GB" sz="4000" b="0" i="1" dirty="0" smtClean="0"/>
              <a:t>Thank you!</a:t>
            </a:r>
            <a:endParaRPr lang="en-GB" sz="4000" b="0" i="1" dirty="0"/>
          </a:p>
        </p:txBody>
      </p:sp>
      <p:sp>
        <p:nvSpPr>
          <p:cNvPr id="8" name="Rectangle 4"/>
          <p:cNvSpPr txBox="1">
            <a:spLocks noChangeArrowheads="1"/>
          </p:cNvSpPr>
          <p:nvPr/>
        </p:nvSpPr>
        <p:spPr bwMode="auto">
          <a:xfrm>
            <a:off x="3779912" y="4081636"/>
            <a:ext cx="1436228" cy="6383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0"/>
              </a:spcBef>
              <a:spcAft>
                <a:spcPct val="30000"/>
              </a:spcAft>
              <a:buClr>
                <a:schemeClr val="accent2"/>
              </a:buClr>
              <a:buFontTx/>
              <a:buNone/>
              <a:defRPr sz="1400" i="1">
                <a:solidFill>
                  <a:srgbClr val="FFFFFF"/>
                </a:solidFill>
                <a:latin typeface="+mn-lt"/>
                <a:ea typeface="+mn-ea"/>
                <a:cs typeface="+mn-cs"/>
              </a:defRPr>
            </a:lvl1pPr>
            <a:lvl2pPr marL="627063" indent="-265113" algn="l" rtl="0" eaLnBrk="0" fontAlgn="base" hangingPunct="0">
              <a:spcBef>
                <a:spcPct val="0"/>
              </a:spcBef>
              <a:spcAft>
                <a:spcPct val="30000"/>
              </a:spcAft>
              <a:buClr>
                <a:schemeClr val="accent2"/>
              </a:buClr>
              <a:buChar char="–"/>
              <a:defRPr>
                <a:solidFill>
                  <a:srgbClr val="353535"/>
                </a:solidFill>
                <a:latin typeface="+mn-lt"/>
              </a:defRPr>
            </a:lvl2pPr>
            <a:lvl3pPr marL="984250" indent="-177800" algn="l" rtl="0" eaLnBrk="0" fontAlgn="base" hangingPunct="0">
              <a:spcBef>
                <a:spcPct val="0"/>
              </a:spcBef>
              <a:spcAft>
                <a:spcPct val="30000"/>
              </a:spcAft>
              <a:buClr>
                <a:schemeClr val="accent2"/>
              </a:buClr>
              <a:buChar char="•"/>
              <a:defRPr sz="1600">
                <a:solidFill>
                  <a:srgbClr val="353535"/>
                </a:solidFill>
                <a:latin typeface="+mn-lt"/>
              </a:defRPr>
            </a:lvl3pPr>
            <a:lvl4pPr marL="1338263" indent="-174625" algn="l" rtl="0" eaLnBrk="0" fontAlgn="base" hangingPunct="0">
              <a:spcBef>
                <a:spcPct val="0"/>
              </a:spcBef>
              <a:spcAft>
                <a:spcPct val="30000"/>
              </a:spcAft>
              <a:buClr>
                <a:schemeClr val="accent2"/>
              </a:buClr>
              <a:buChar char="–"/>
              <a:defRPr sz="1400">
                <a:solidFill>
                  <a:srgbClr val="353535"/>
                </a:solidFill>
                <a:latin typeface="+mn-lt"/>
              </a:defRPr>
            </a:lvl4pPr>
            <a:lvl5pPr marL="1706563" indent="-188913" algn="l" rtl="0" eaLnBrk="0" fontAlgn="base" hangingPunct="0">
              <a:spcBef>
                <a:spcPct val="0"/>
              </a:spcBef>
              <a:spcAft>
                <a:spcPct val="30000"/>
              </a:spcAft>
              <a:buClr>
                <a:schemeClr val="accent2"/>
              </a:buClr>
              <a:buChar char="»"/>
              <a:defRPr sz="1400">
                <a:solidFill>
                  <a:srgbClr val="353535"/>
                </a:solidFill>
                <a:latin typeface="+mn-lt"/>
              </a:defRPr>
            </a:lvl5pPr>
            <a:lvl6pPr marL="2163763" indent="-188913" algn="l" rtl="0" fontAlgn="base">
              <a:spcBef>
                <a:spcPct val="0"/>
              </a:spcBef>
              <a:spcAft>
                <a:spcPct val="30000"/>
              </a:spcAft>
              <a:buChar char="»"/>
              <a:defRPr sz="1400">
                <a:solidFill>
                  <a:schemeClr val="tx1"/>
                </a:solidFill>
                <a:latin typeface="+mn-lt"/>
              </a:defRPr>
            </a:lvl6pPr>
            <a:lvl7pPr marL="2620963" indent="-188913" algn="l" rtl="0" fontAlgn="base">
              <a:spcBef>
                <a:spcPct val="0"/>
              </a:spcBef>
              <a:spcAft>
                <a:spcPct val="30000"/>
              </a:spcAft>
              <a:buChar char="»"/>
              <a:defRPr sz="1400">
                <a:solidFill>
                  <a:schemeClr val="tx1"/>
                </a:solidFill>
                <a:latin typeface="+mn-lt"/>
              </a:defRPr>
            </a:lvl7pPr>
            <a:lvl8pPr marL="3078163" indent="-188913" algn="l" rtl="0" fontAlgn="base">
              <a:spcBef>
                <a:spcPct val="0"/>
              </a:spcBef>
              <a:spcAft>
                <a:spcPct val="30000"/>
              </a:spcAft>
              <a:buChar char="»"/>
              <a:defRPr sz="1400">
                <a:solidFill>
                  <a:schemeClr val="tx1"/>
                </a:solidFill>
                <a:latin typeface="+mn-lt"/>
              </a:defRPr>
            </a:lvl8pPr>
            <a:lvl9pPr marL="3535363" indent="-188913" algn="l" rtl="0" fontAlgn="base">
              <a:spcBef>
                <a:spcPct val="0"/>
              </a:spcBef>
              <a:spcAft>
                <a:spcPct val="30000"/>
              </a:spcAft>
              <a:buChar char="»"/>
              <a:defRPr sz="1400">
                <a:solidFill>
                  <a:schemeClr val="tx1"/>
                </a:solidFill>
                <a:latin typeface="+mn-lt"/>
              </a:defRPr>
            </a:lvl9pPr>
          </a:lstStyle>
          <a:p>
            <a:pPr algn="ctr"/>
            <a:r>
              <a:rPr lang="fi-FI" sz="2000" b="1" dirty="0" smtClean="0">
                <a:solidFill>
                  <a:srgbClr val="009FB8"/>
                </a:solidFill>
              </a:rPr>
              <a:t>uef.fi</a:t>
            </a:r>
            <a:endParaRPr lang="fi-FI" sz="2000" b="1" dirty="0">
              <a:solidFill>
                <a:srgbClr val="009FB8"/>
              </a:solidFill>
            </a:endParaRPr>
          </a:p>
        </p:txBody>
      </p:sp>
      <p:pic>
        <p:nvPicPr>
          <p:cNvPr id="9" name="Kuva 5" descr="UEF_tunnu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9461" y="2388566"/>
            <a:ext cx="1693070" cy="1693070"/>
          </a:xfrm>
          <a:prstGeom prst="rect">
            <a:avLst/>
          </a:prstGeom>
        </p:spPr>
      </p:pic>
    </p:spTree>
    <p:extLst>
      <p:ext uri="{BB962C8B-B14F-4D97-AF65-F5344CB8AC3E}">
        <p14:creationId xmlns:p14="http://schemas.microsoft.com/office/powerpoint/2010/main" val="474079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144" t="33583" b="39838"/>
          <a:stretch/>
        </p:blipFill>
        <p:spPr>
          <a:xfrm>
            <a:off x="576426" y="409226"/>
            <a:ext cx="7991147" cy="2448274"/>
          </a:xfrm>
          <a:prstGeom prst="rect">
            <a:avLst/>
          </a:prstGeom>
        </p:spPr>
      </p:pic>
      <p:sp>
        <p:nvSpPr>
          <p:cNvPr id="4" name="Päivämäärän paikkamerkki 3"/>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5" name="Alatunnisteen paikkamerkki 4"/>
          <p:cNvSpPr>
            <a:spLocks noGrp="1"/>
          </p:cNvSpPr>
          <p:nvPr>
            <p:ph type="ftr" sz="quarter" idx="3"/>
          </p:nvPr>
        </p:nvSpPr>
        <p:spPr/>
        <p:txBody>
          <a:bodyPr/>
          <a:lstStyle/>
          <a:p>
            <a:pPr>
              <a:defRPr/>
            </a:pPr>
            <a:r>
              <a:rPr lang="en-GB" dirty="0" smtClean="0"/>
              <a:t>Ana Gebejes</a:t>
            </a:r>
            <a:endParaRPr lang="en-GB" dirty="0"/>
          </a:p>
        </p:txBody>
      </p:sp>
      <p:sp>
        <p:nvSpPr>
          <p:cNvPr id="6" name="Dian numeron paikkamerkki 5"/>
          <p:cNvSpPr>
            <a:spLocks noGrp="1"/>
          </p:cNvSpPr>
          <p:nvPr>
            <p:ph type="sldNum" sz="quarter" idx="4"/>
          </p:nvPr>
        </p:nvSpPr>
        <p:spPr/>
        <p:txBody>
          <a:bodyPr/>
          <a:lstStyle/>
          <a:p>
            <a:pPr>
              <a:defRPr/>
            </a:pPr>
            <a:fld id="{9AC9C5E4-DD34-409E-9E11-89682544FB1A}" type="slidenum">
              <a:rPr lang="fi-FI" smtClean="0"/>
              <a:pPr>
                <a:defRPr/>
              </a:pPr>
              <a:t>3</a:t>
            </a:fld>
            <a:endParaRPr lang="fi-FI" dirty="0"/>
          </a:p>
        </p:txBody>
      </p:sp>
      <p:sp>
        <p:nvSpPr>
          <p:cNvPr id="53" name="Suorakulmio 52"/>
          <p:cNvSpPr/>
          <p:nvPr/>
        </p:nvSpPr>
        <p:spPr>
          <a:xfrm>
            <a:off x="395536" y="409228"/>
            <a:ext cx="8316664" cy="2448272"/>
          </a:xfrm>
          <a:prstGeom prst="rect">
            <a:avLst/>
          </a:prstGeom>
          <a:solidFill>
            <a:srgbClr val="008C99">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54" name="Otsikko 2"/>
          <p:cNvSpPr>
            <a:spLocks noGrp="1"/>
          </p:cNvSpPr>
          <p:nvPr>
            <p:ph type="title"/>
          </p:nvPr>
        </p:nvSpPr>
        <p:spPr>
          <a:xfrm>
            <a:off x="755576" y="3433564"/>
            <a:ext cx="7632848" cy="648072"/>
          </a:xfrm>
        </p:spPr>
        <p:txBody>
          <a:bodyPr/>
          <a:lstStyle/>
          <a:p>
            <a:r>
              <a:rPr lang="en-US" dirty="0" smtClean="0"/>
              <a:t>SPEED – </a:t>
            </a:r>
            <a:r>
              <a:rPr lang="en-US" dirty="0" err="1" smtClean="0"/>
              <a:t>SPectral</a:t>
            </a:r>
            <a:r>
              <a:rPr lang="en-US" dirty="0" smtClean="0"/>
              <a:t> Eye </a:t>
            </a:r>
            <a:r>
              <a:rPr lang="en-US" dirty="0" err="1" smtClean="0"/>
              <a:t>vidEo</a:t>
            </a:r>
            <a:r>
              <a:rPr lang="en-US" dirty="0" smtClean="0"/>
              <a:t> Database</a:t>
            </a:r>
            <a:endParaRPr lang="en-US" dirty="0"/>
          </a:p>
        </p:txBody>
      </p:sp>
      <p:pic>
        <p:nvPicPr>
          <p:cNvPr id="56" name="Kuva 55" descr="UEF_eng_black.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305" y="409227"/>
            <a:ext cx="1446932" cy="1347571"/>
          </a:xfrm>
          <a:prstGeom prst="rect">
            <a:avLst/>
          </a:prstGeom>
        </p:spPr>
      </p:pic>
      <p:sp>
        <p:nvSpPr>
          <p:cNvPr id="7" name="Rectangle 6"/>
          <p:cNvSpPr/>
          <p:nvPr/>
        </p:nvSpPr>
        <p:spPr>
          <a:xfrm>
            <a:off x="723600" y="3817411"/>
            <a:ext cx="6224664" cy="1200329"/>
          </a:xfrm>
          <a:prstGeom prst="rect">
            <a:avLst/>
          </a:prstGeom>
        </p:spPr>
        <p:txBody>
          <a:bodyPr wrap="square">
            <a:spAutoFit/>
          </a:bodyPr>
          <a:lstStyle/>
          <a:p>
            <a:endParaRPr lang="en-US" sz="1600" dirty="0">
              <a:solidFill>
                <a:srgbClr val="000000"/>
              </a:solidFill>
              <a:latin typeface="+mj-lt"/>
            </a:endParaRPr>
          </a:p>
          <a:p>
            <a:r>
              <a:rPr lang="en-US" dirty="0" smtClean="0">
                <a:solidFill>
                  <a:srgbClr val="000000"/>
                </a:solidFill>
                <a:latin typeface="+mj-lt"/>
              </a:rPr>
              <a:t>Ana Gebejes, Pauli Fält, Roman Bednarik, Markku Hauta-Kasari </a:t>
            </a:r>
          </a:p>
          <a:p>
            <a:r>
              <a:rPr lang="en-US" dirty="0">
                <a:solidFill>
                  <a:srgbClr val="000000"/>
                </a:solidFill>
                <a:latin typeface="+mj-lt"/>
              </a:rPr>
              <a:t>University of Eastern Finland </a:t>
            </a:r>
            <a:r>
              <a:rPr lang="en-US" dirty="0" smtClean="0">
                <a:solidFill>
                  <a:srgbClr val="000000"/>
                </a:solidFill>
                <a:latin typeface="+mj-lt"/>
              </a:rPr>
              <a:t>Joensuu</a:t>
            </a:r>
            <a:r>
              <a:rPr lang="en-US" dirty="0">
                <a:solidFill>
                  <a:srgbClr val="000000"/>
                </a:solidFill>
                <a:latin typeface="+mj-lt"/>
              </a:rPr>
              <a:t>, Finland </a:t>
            </a:r>
            <a:endParaRPr lang="en-US" dirty="0" smtClean="0">
              <a:solidFill>
                <a:srgbClr val="000000"/>
              </a:solidFill>
              <a:latin typeface="+mj-lt"/>
            </a:endParaRPr>
          </a:p>
          <a:p>
            <a:endParaRPr lang="en-US" dirty="0">
              <a:solidFill>
                <a:srgbClr val="000000"/>
              </a:solidFill>
              <a:latin typeface="+mj-lt"/>
            </a:endParaRPr>
          </a:p>
          <a:p>
            <a:r>
              <a:rPr lang="en-US" dirty="0">
                <a:solidFill>
                  <a:srgbClr val="000000"/>
                </a:solidFill>
                <a:latin typeface="+mj-lt"/>
              </a:rPr>
              <a:t>ana.gebejes@uef.fi 	</a:t>
            </a:r>
          </a:p>
        </p:txBody>
      </p:sp>
    </p:spTree>
    <p:extLst>
      <p:ext uri="{BB962C8B-B14F-4D97-AF65-F5344CB8AC3E}">
        <p14:creationId xmlns:p14="http://schemas.microsoft.com/office/powerpoint/2010/main" val="1306435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64119"/>
          <a:stretch/>
        </p:blipFill>
        <p:spPr bwMode="auto">
          <a:xfrm>
            <a:off x="3347864" y="2616661"/>
            <a:ext cx="2562662" cy="1825015"/>
          </a:xfrm>
          <a:prstGeom prst="rect">
            <a:avLst/>
          </a:prstGeom>
          <a:noFill/>
          <a:ln w="9525">
            <a:noFill/>
            <a:miter lim="800000"/>
            <a:headEnd/>
            <a:tailEnd/>
          </a:ln>
        </p:spPr>
      </p:pic>
      <p:sp>
        <p:nvSpPr>
          <p:cNvPr id="14" name="Rectangle 13"/>
          <p:cNvSpPr/>
          <p:nvPr/>
        </p:nvSpPr>
        <p:spPr>
          <a:xfrm>
            <a:off x="395536" y="215422"/>
            <a:ext cx="8352928" cy="1872208"/>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4" name="Date Placeholder 3"/>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5" name="Footer Placeholder 4"/>
          <p:cNvSpPr>
            <a:spLocks noGrp="1"/>
          </p:cNvSpPr>
          <p:nvPr>
            <p:ph type="ftr" sz="quarter" idx="3"/>
          </p:nvPr>
        </p:nvSpPr>
        <p:spPr/>
        <p:txBody>
          <a:bodyPr/>
          <a:lstStyle/>
          <a:p>
            <a:pPr>
              <a:defRPr/>
            </a:pPr>
            <a:r>
              <a:rPr lang="fi-FI" smtClean="0"/>
              <a:t>Esityksen nimi / Tekijä</a:t>
            </a:r>
            <a:endParaRPr lang="fi-FI" dirty="0"/>
          </a:p>
        </p:txBody>
      </p:sp>
      <p:sp>
        <p:nvSpPr>
          <p:cNvPr id="6" name="Slide Number Placeholder 5"/>
          <p:cNvSpPr>
            <a:spLocks noGrp="1"/>
          </p:cNvSpPr>
          <p:nvPr>
            <p:ph type="sldNum" sz="quarter" idx="4"/>
          </p:nvPr>
        </p:nvSpPr>
        <p:spPr/>
        <p:txBody>
          <a:bodyPr/>
          <a:lstStyle/>
          <a:p>
            <a:pPr>
              <a:defRPr/>
            </a:pPr>
            <a:fld id="{9AC9C5E4-DD34-409E-9E11-89682544FB1A}" type="slidenum">
              <a:rPr lang="fi-FI" smtClean="0"/>
              <a:pPr>
                <a:defRPr/>
              </a:pPr>
              <a:t>4</a:t>
            </a:fld>
            <a:endParaRPr lang="fi-FI" dirty="0"/>
          </a:p>
        </p:txBody>
      </p:sp>
      <p:pic>
        <p:nvPicPr>
          <p:cNvPr id="11"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9251" b="75180"/>
          <a:stretch/>
        </p:blipFill>
        <p:spPr>
          <a:xfrm>
            <a:off x="3203848" y="2843659"/>
            <a:ext cx="2793499" cy="1516471"/>
          </a:xfrm>
        </p:spPr>
      </p:pic>
      <p:pic>
        <p:nvPicPr>
          <p:cNvPr id="12" name="Content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26889" r="2782" b="37949"/>
          <a:stretch/>
        </p:blipFill>
        <p:spPr bwMode="auto">
          <a:xfrm>
            <a:off x="3203848" y="2550384"/>
            <a:ext cx="2736304" cy="1964327"/>
          </a:xfrm>
          <a:prstGeom prst="rect">
            <a:avLst/>
          </a:prstGeom>
          <a:noFill/>
          <a:ln w="9525">
            <a:noFill/>
            <a:miter lim="800000"/>
            <a:headEnd/>
            <a:tailEnd/>
          </a:ln>
        </p:spPr>
      </p:pic>
      <p:sp>
        <p:nvSpPr>
          <p:cNvPr id="9" name="Title 8"/>
          <p:cNvSpPr>
            <a:spLocks noGrp="1"/>
          </p:cNvSpPr>
          <p:nvPr>
            <p:ph type="title"/>
          </p:nvPr>
        </p:nvSpPr>
        <p:spPr/>
        <p:txBody>
          <a:bodyPr/>
          <a:lstStyle/>
          <a:p>
            <a:r>
              <a:rPr lang="en-US" dirty="0" smtClean="0">
                <a:solidFill>
                  <a:schemeClr val="bg1"/>
                </a:solidFill>
              </a:rPr>
              <a:t>Spectral imaging</a:t>
            </a:r>
            <a:endParaRPr lang="en-US" dirty="0">
              <a:solidFill>
                <a:schemeClr val="bg1"/>
              </a:solidFill>
            </a:endParaRPr>
          </a:p>
        </p:txBody>
      </p:sp>
    </p:spTree>
    <p:extLst>
      <p:ext uri="{BB962C8B-B14F-4D97-AF65-F5344CB8AC3E}">
        <p14:creationId xmlns:p14="http://schemas.microsoft.com/office/powerpoint/2010/main" val="643422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2.22222E-6 L -0.31806 2.22222E-6 " pathEditMode="relative" rAng="0" ptsTypes="AA">
                                      <p:cBhvr>
                                        <p:cTn id="6" dur="1000" fill="hold"/>
                                        <p:tgtEl>
                                          <p:spTgt spid="11"/>
                                        </p:tgtEl>
                                        <p:attrNameLst>
                                          <p:attrName>ppt_x</p:attrName>
                                          <p:attrName>ppt_y</p:attrName>
                                        </p:attrNameLst>
                                      </p:cBhvr>
                                      <p:rCtr x="-15903"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 0 L 0.30087 0 " pathEditMode="relative" rAng="0" ptsTypes="AA">
                                      <p:cBhvr>
                                        <p:cTn id="10" dur="1000" fill="hold"/>
                                        <p:tgtEl>
                                          <p:spTgt spid="13"/>
                                        </p:tgtEl>
                                        <p:attrNameLst>
                                          <p:attrName>ppt_x</p:attrName>
                                          <p:attrName>ppt_y</p:attrName>
                                        </p:attrNameLst>
                                      </p:cBhvr>
                                      <p:rCtr x="1503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orakulmio 52"/>
          <p:cNvSpPr/>
          <p:nvPr/>
        </p:nvSpPr>
        <p:spPr>
          <a:xfrm>
            <a:off x="369545" y="3001516"/>
            <a:ext cx="8280920" cy="2170144"/>
          </a:xfrm>
          <a:prstGeom prst="rect">
            <a:avLst/>
          </a:prstGeom>
          <a:solidFill>
            <a:srgbClr val="008C99">
              <a:alpha val="6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Rectangle 11"/>
          <p:cNvSpPr/>
          <p:nvPr/>
        </p:nvSpPr>
        <p:spPr>
          <a:xfrm>
            <a:off x="6228184" y="0"/>
            <a:ext cx="2482193" cy="5155200"/>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4" name="Päivämäärän paikkamerkki 3"/>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5" name="Alatunnisteen paikkamerkki 4"/>
          <p:cNvSpPr>
            <a:spLocks noGrp="1"/>
          </p:cNvSpPr>
          <p:nvPr>
            <p:ph type="ftr" sz="quarter" idx="3"/>
          </p:nvPr>
        </p:nvSpPr>
        <p:spPr/>
        <p:txBody>
          <a:bodyPr/>
          <a:lstStyle/>
          <a:p>
            <a:pPr>
              <a:defRPr/>
            </a:pPr>
            <a:r>
              <a:rPr lang="en-GB" dirty="0"/>
              <a:t>Name of the presentation / Author</a:t>
            </a:r>
          </a:p>
        </p:txBody>
      </p:sp>
      <p:sp>
        <p:nvSpPr>
          <p:cNvPr id="6" name="Dian numeron paikkamerkki 5"/>
          <p:cNvSpPr>
            <a:spLocks noGrp="1"/>
          </p:cNvSpPr>
          <p:nvPr>
            <p:ph type="sldNum" sz="quarter" idx="4"/>
          </p:nvPr>
        </p:nvSpPr>
        <p:spPr/>
        <p:txBody>
          <a:bodyPr/>
          <a:lstStyle/>
          <a:p>
            <a:pPr>
              <a:defRPr/>
            </a:pPr>
            <a:fld id="{9AC9C5E4-DD34-409E-9E11-89682544FB1A}" type="slidenum">
              <a:rPr lang="fi-FI" smtClean="0"/>
              <a:pPr>
                <a:defRPr/>
              </a:pPr>
              <a:t>5</a:t>
            </a:fld>
            <a:endParaRPr lang="fi-FI" dirty="0"/>
          </a:p>
        </p:txBody>
      </p:sp>
      <p:sp>
        <p:nvSpPr>
          <p:cNvPr id="8" name="Title 8"/>
          <p:cNvSpPr>
            <a:spLocks noGrp="1"/>
          </p:cNvSpPr>
          <p:nvPr>
            <p:ph type="title"/>
          </p:nvPr>
        </p:nvSpPr>
        <p:spPr>
          <a:xfrm>
            <a:off x="395536" y="547688"/>
            <a:ext cx="8352928" cy="840053"/>
          </a:xfrm>
        </p:spPr>
        <p:txBody>
          <a:bodyPr/>
          <a:lstStyle/>
          <a:p>
            <a:r>
              <a:rPr lang="en-US" dirty="0" smtClean="0"/>
              <a:t>Examples</a:t>
            </a:r>
            <a:endParaRPr lang="en-US" dirty="0"/>
          </a:p>
        </p:txBody>
      </p:sp>
      <p:pic>
        <p:nvPicPr>
          <p:cNvPr id="9" name="Picture 8"/>
          <p:cNvPicPr>
            <a:picLocks noChangeAspect="1"/>
          </p:cNvPicPr>
          <p:nvPr/>
        </p:nvPicPr>
        <p:blipFill>
          <a:blip r:embed="rId3"/>
          <a:stretch>
            <a:fillRect/>
          </a:stretch>
        </p:blipFill>
        <p:spPr>
          <a:xfrm>
            <a:off x="6340820" y="1024830"/>
            <a:ext cx="2294835" cy="3978449"/>
          </a:xfrm>
          <a:prstGeom prst="rect">
            <a:avLst/>
          </a:prstGeom>
        </p:spPr>
      </p:pic>
      <p:pic>
        <p:nvPicPr>
          <p:cNvPr id="10" name="Picture 9"/>
          <p:cNvPicPr>
            <a:picLocks noChangeAspect="1"/>
          </p:cNvPicPr>
          <p:nvPr/>
        </p:nvPicPr>
        <p:blipFill rotWithShape="1">
          <a:blip r:embed="rId4"/>
          <a:srcRect l="1753" r="2737"/>
          <a:stretch/>
        </p:blipFill>
        <p:spPr>
          <a:xfrm>
            <a:off x="3635896" y="3169434"/>
            <a:ext cx="2448272" cy="1868249"/>
          </a:xfrm>
          <a:prstGeom prst="rect">
            <a:avLst/>
          </a:prstGeom>
        </p:spPr>
      </p:pic>
      <p:sp>
        <p:nvSpPr>
          <p:cNvPr id="11" name="Rectangle 10"/>
          <p:cNvSpPr/>
          <p:nvPr/>
        </p:nvSpPr>
        <p:spPr>
          <a:xfrm>
            <a:off x="448102" y="1387741"/>
            <a:ext cx="5606481" cy="738664"/>
          </a:xfrm>
          <a:prstGeom prst="rect">
            <a:avLst/>
          </a:prstGeom>
        </p:spPr>
        <p:txBody>
          <a:bodyPr wrap="square">
            <a:spAutoFit/>
          </a:bodyPr>
          <a:lstStyle/>
          <a:p>
            <a:r>
              <a:rPr lang="en-US" dirty="0"/>
              <a:t>Ngo, </a:t>
            </a:r>
            <a:r>
              <a:rPr lang="en-US" dirty="0" err="1"/>
              <a:t>Hau</a:t>
            </a:r>
            <a:r>
              <a:rPr lang="en-US" dirty="0"/>
              <a:t> T., et al. "Design and implementation of a multispectral iris capture system." </a:t>
            </a:r>
            <a:r>
              <a:rPr lang="en-US" i="1" dirty="0"/>
              <a:t>2009 Conference Record of the Forty-Third Asilomar Conference on Signals, Systems and Computers</a:t>
            </a:r>
            <a:r>
              <a:rPr lang="en-US" dirty="0"/>
              <a:t>. IEEE, 2009.</a:t>
            </a:r>
          </a:p>
        </p:txBody>
      </p:sp>
    </p:spTree>
    <p:extLst>
      <p:ext uri="{BB962C8B-B14F-4D97-AF65-F5344CB8AC3E}">
        <p14:creationId xmlns:p14="http://schemas.microsoft.com/office/powerpoint/2010/main" val="1328810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95536" y="215422"/>
            <a:ext cx="8352928" cy="1159966"/>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10" name="Content Placeholder 9"/>
          <p:cNvPicPr>
            <a:picLocks noGrp="1" noChangeAspect="1"/>
          </p:cNvPicPr>
          <p:nvPr>
            <p:ph idx="1"/>
          </p:nvPr>
        </p:nvPicPr>
        <p:blipFill>
          <a:blip r:embed="rId2"/>
          <a:stretch>
            <a:fillRect/>
          </a:stretch>
        </p:blipFill>
        <p:spPr>
          <a:xfrm>
            <a:off x="838812" y="2054322"/>
            <a:ext cx="7513026" cy="2891410"/>
          </a:xfrm>
          <a:prstGeom prst="rect">
            <a:avLst/>
          </a:prstGeom>
        </p:spPr>
      </p:pic>
      <p:sp>
        <p:nvSpPr>
          <p:cNvPr id="4" name="Date Placeholder 3"/>
          <p:cNvSpPr>
            <a:spLocks noGrp="1"/>
          </p:cNvSpPr>
          <p:nvPr>
            <p:ph type="dt" sz="half" idx="2"/>
          </p:nvPr>
        </p:nvSpPr>
        <p:spPr/>
        <p:txBody>
          <a:bodyPr/>
          <a:lstStyle/>
          <a:p>
            <a:pPr>
              <a:defRPr/>
            </a:pPr>
            <a:fld id="{53FCBABD-41D0-47C6-BEE8-5256A0303ED7}" type="datetime1">
              <a:rPr lang="fi-FI" smtClean="0"/>
              <a:pPr>
                <a:defRPr/>
              </a:pPr>
              <a:t>13.9.2016</a:t>
            </a:fld>
            <a:endParaRPr lang="fi-FI" dirty="0"/>
          </a:p>
        </p:txBody>
      </p:sp>
      <p:sp>
        <p:nvSpPr>
          <p:cNvPr id="5" name="Footer Placeholder 4"/>
          <p:cNvSpPr>
            <a:spLocks noGrp="1"/>
          </p:cNvSpPr>
          <p:nvPr>
            <p:ph type="ftr" sz="quarter" idx="3"/>
          </p:nvPr>
        </p:nvSpPr>
        <p:spPr/>
        <p:txBody>
          <a:bodyPr/>
          <a:lstStyle/>
          <a:p>
            <a:pPr>
              <a:defRPr/>
            </a:pPr>
            <a:r>
              <a:rPr lang="fi-FI" smtClean="0"/>
              <a:t>Esityksen nimi / Tekijä</a:t>
            </a:r>
            <a:endParaRPr lang="fi-FI" dirty="0"/>
          </a:p>
        </p:txBody>
      </p:sp>
      <p:sp>
        <p:nvSpPr>
          <p:cNvPr id="6" name="Slide Number Placeholder 5"/>
          <p:cNvSpPr>
            <a:spLocks noGrp="1"/>
          </p:cNvSpPr>
          <p:nvPr>
            <p:ph type="sldNum" sz="quarter" idx="4"/>
          </p:nvPr>
        </p:nvSpPr>
        <p:spPr/>
        <p:txBody>
          <a:bodyPr/>
          <a:lstStyle/>
          <a:p>
            <a:pPr>
              <a:defRPr/>
            </a:pPr>
            <a:fld id="{9AC9C5E4-DD34-409E-9E11-89682544FB1A}" type="slidenum">
              <a:rPr lang="fi-FI" smtClean="0"/>
              <a:pPr>
                <a:defRPr/>
              </a:pPr>
              <a:t>6</a:t>
            </a:fld>
            <a:endParaRPr lang="fi-FI" dirty="0"/>
          </a:p>
        </p:txBody>
      </p:sp>
      <p:sp>
        <p:nvSpPr>
          <p:cNvPr id="11" name="Title 8"/>
          <p:cNvSpPr>
            <a:spLocks noGrp="1"/>
          </p:cNvSpPr>
          <p:nvPr>
            <p:ph type="title"/>
          </p:nvPr>
        </p:nvSpPr>
        <p:spPr>
          <a:xfrm>
            <a:off x="395536" y="547688"/>
            <a:ext cx="8352928" cy="840053"/>
          </a:xfrm>
        </p:spPr>
        <p:txBody>
          <a:bodyPr/>
          <a:lstStyle/>
          <a:p>
            <a:r>
              <a:rPr lang="en-US" dirty="0" smtClean="0">
                <a:solidFill>
                  <a:schemeClr val="bg1"/>
                </a:solidFill>
              </a:rPr>
              <a:t>Examples</a:t>
            </a:r>
            <a:endParaRPr lang="en-US" dirty="0">
              <a:solidFill>
                <a:schemeClr val="bg1"/>
              </a:solidFill>
            </a:endParaRPr>
          </a:p>
        </p:txBody>
      </p:sp>
      <p:sp>
        <p:nvSpPr>
          <p:cNvPr id="12" name="Rectangle 11"/>
          <p:cNvSpPr/>
          <p:nvPr/>
        </p:nvSpPr>
        <p:spPr>
          <a:xfrm>
            <a:off x="448102" y="1542192"/>
            <a:ext cx="7903736" cy="523220"/>
          </a:xfrm>
          <a:prstGeom prst="rect">
            <a:avLst/>
          </a:prstGeom>
        </p:spPr>
        <p:txBody>
          <a:bodyPr wrap="square">
            <a:spAutoFit/>
          </a:bodyPr>
          <a:lstStyle/>
          <a:p>
            <a:r>
              <a:rPr lang="en-US" dirty="0" err="1"/>
              <a:t>Crihalmeanu</a:t>
            </a:r>
            <a:r>
              <a:rPr lang="en-US" dirty="0"/>
              <a:t>, Simona, and </a:t>
            </a:r>
            <a:r>
              <a:rPr lang="en-US" dirty="0" err="1"/>
              <a:t>Arun</a:t>
            </a:r>
            <a:r>
              <a:rPr lang="en-US" dirty="0"/>
              <a:t> Ross. "Multispectral scleral patterns for ocular biometric recognition." Pattern Recognition Letters 33.14 (2012): 1860-1869.</a:t>
            </a:r>
          </a:p>
        </p:txBody>
      </p:sp>
    </p:spTree>
    <p:extLst>
      <p:ext uri="{BB962C8B-B14F-4D97-AF65-F5344CB8AC3E}">
        <p14:creationId xmlns:p14="http://schemas.microsoft.com/office/powerpoint/2010/main" val="2535021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561356"/>
            <a:ext cx="7632848" cy="2088232"/>
          </a:xfrm>
        </p:spPr>
        <p:txBody>
          <a:bodyPr/>
          <a:lstStyle/>
          <a:p>
            <a:r>
              <a:rPr lang="en-US" sz="1600" dirty="0"/>
              <a:t>We hypothesize that there is a benefit of exploiting multiple wavelengths for the purposes of eye-movement tracking</a:t>
            </a:r>
            <a:r>
              <a:rPr lang="en-US" sz="1600" dirty="0" smtClean="0"/>
              <a:t>.</a:t>
            </a:r>
            <a:br>
              <a:rPr lang="en-US" sz="1600" dirty="0" smtClean="0"/>
            </a:br>
            <a:r>
              <a:rPr lang="en-US" sz="1600" dirty="0"/>
              <a:t/>
            </a:r>
            <a:br>
              <a:rPr lang="en-US" sz="1600" dirty="0"/>
            </a:br>
            <a:r>
              <a:rPr lang="en-US" sz="1600" dirty="0"/>
              <a:t>Spectral signatures can be exploited to create new methodologies for improving imaging, training, analysis and interpretation of eye tracking data in harsh conditions. </a:t>
            </a:r>
            <a:br>
              <a:rPr lang="en-US" sz="1600" dirty="0"/>
            </a:br>
            <a:endParaRPr lang="en-US" sz="1600" dirty="0"/>
          </a:p>
        </p:txBody>
      </p:sp>
    </p:spTree>
    <p:extLst>
      <p:ext uri="{BB962C8B-B14F-4D97-AF65-F5344CB8AC3E}">
        <p14:creationId xmlns:p14="http://schemas.microsoft.com/office/powerpoint/2010/main" val="141358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7704" y="1387741"/>
            <a:ext cx="7236296" cy="3413975"/>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2" name="Title 1"/>
          <p:cNvSpPr>
            <a:spLocks noGrp="1"/>
          </p:cNvSpPr>
          <p:nvPr>
            <p:ph type="title"/>
          </p:nvPr>
        </p:nvSpPr>
        <p:spPr/>
        <p:txBody>
          <a:bodyPr/>
          <a:lstStyle/>
          <a:p>
            <a:r>
              <a:rPr lang="en-US" dirty="0" smtClean="0"/>
              <a:t>51 channel spectral images</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67" t="78480" r="2667" b="2015"/>
          <a:stretch/>
        </p:blipFill>
        <p:spPr>
          <a:xfrm>
            <a:off x="2051720" y="1546556"/>
            <a:ext cx="5112568" cy="30963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58248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7704" y="1387741"/>
            <a:ext cx="7236296" cy="3413975"/>
          </a:xfrm>
          <a:prstGeom prst="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fi-FI"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67" t="78480" r="2667" b="2015"/>
          <a:stretch/>
        </p:blipFill>
        <p:spPr>
          <a:xfrm>
            <a:off x="2051720" y="1546556"/>
            <a:ext cx="5112568" cy="3096344"/>
          </a:xfrm>
          <a:prstGeom prst="rect">
            <a:avLst/>
          </a:prstGeom>
          <a:ln>
            <a:noFill/>
          </a:ln>
          <a:effectLst>
            <a:outerShdw blurRad="190500" algn="tl" rotWithShape="0">
              <a:srgbClr val="000000">
                <a:alpha val="70000"/>
              </a:srgbClr>
            </a:outerShdw>
          </a:effectLst>
        </p:spPr>
      </p:pic>
      <p:sp>
        <p:nvSpPr>
          <p:cNvPr id="3" name="TextBox 2"/>
          <p:cNvSpPr txBox="1"/>
          <p:nvPr/>
        </p:nvSpPr>
        <p:spPr>
          <a:xfrm>
            <a:off x="7452320" y="3688793"/>
            <a:ext cx="1440160" cy="954107"/>
          </a:xfrm>
          <a:prstGeom prst="rect">
            <a:avLst/>
          </a:prstGeom>
          <a:noFill/>
        </p:spPr>
        <p:txBody>
          <a:bodyPr wrap="square" rtlCol="0">
            <a:spAutoFit/>
          </a:bodyPr>
          <a:lstStyle/>
          <a:p>
            <a:r>
              <a:rPr lang="en-US" dirty="0" smtClean="0">
                <a:solidFill>
                  <a:schemeClr val="bg1"/>
                </a:solidFill>
              </a:rPr>
              <a:t>LCTF</a:t>
            </a:r>
          </a:p>
          <a:p>
            <a:pPr marL="285750" indent="-285750">
              <a:buFont typeface="Arial" panose="020B0604020202020204" pitchFamily="34" charset="0"/>
              <a:buChar char="•"/>
            </a:pPr>
            <a:r>
              <a:rPr lang="en-US" dirty="0" smtClean="0">
                <a:solidFill>
                  <a:schemeClr val="bg1"/>
                </a:solidFill>
              </a:rPr>
              <a:t>450-950 nm 10nm step</a:t>
            </a:r>
          </a:p>
          <a:p>
            <a:pPr marL="285750" indent="-285750">
              <a:buFont typeface="Arial" panose="020B0604020202020204" pitchFamily="34" charset="0"/>
              <a:buChar char="•"/>
            </a:pPr>
            <a:r>
              <a:rPr lang="en-US" dirty="0" smtClean="0">
                <a:solidFill>
                  <a:schemeClr val="bg1"/>
                </a:solidFill>
              </a:rPr>
              <a:t>51 channel</a:t>
            </a:r>
            <a:endParaRPr lang="en-US" dirty="0">
              <a:solidFill>
                <a:schemeClr val="bg1"/>
              </a:solidFill>
            </a:endParaRPr>
          </a:p>
        </p:txBody>
      </p:sp>
      <p:pic>
        <p:nvPicPr>
          <p:cNvPr id="7" name="Picture 8" descr="http://www.amv-europe.com/images/products/nuance.png"/>
          <p:cNvPicPr>
            <a:picLocks noChangeAspect="1" noChangeArrowheads="1"/>
          </p:cNvPicPr>
          <p:nvPr/>
        </p:nvPicPr>
        <p:blipFill>
          <a:blip r:embed="rId4">
            <a:extLst>
              <a:ext uri="{28A0092B-C50C-407E-A947-70E740481C1C}">
                <a14:useLocalDpi xmlns:a14="http://schemas.microsoft.com/office/drawing/2010/main" val="0"/>
              </a:ext>
            </a:extLst>
          </a:blip>
          <a:srcRect l="15120" r="20621" b="43813"/>
          <a:stretch>
            <a:fillRect/>
          </a:stretch>
        </p:blipFill>
        <p:spPr bwMode="auto">
          <a:xfrm>
            <a:off x="7470065" y="1617664"/>
            <a:ext cx="1422415" cy="184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95536" y="547688"/>
            <a:ext cx="8352928" cy="840053"/>
          </a:xfrm>
        </p:spPr>
        <p:txBody>
          <a:bodyPr/>
          <a:lstStyle/>
          <a:p>
            <a:r>
              <a:rPr lang="en-US" dirty="0" smtClean="0"/>
              <a:t>51 channel spectral images</a:t>
            </a:r>
            <a:endParaRPr lang="en-US" dirty="0"/>
          </a:p>
        </p:txBody>
      </p:sp>
    </p:spTree>
    <p:extLst>
      <p:ext uri="{BB962C8B-B14F-4D97-AF65-F5344CB8AC3E}">
        <p14:creationId xmlns:p14="http://schemas.microsoft.com/office/powerpoint/2010/main" val="4082022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UEF Aloi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EF Basic">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EF Välilehdet">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EF Lopetus">
  <a:themeElements>
    <a:clrScheme name="UEF">
      <a:dk1>
        <a:srgbClr val="1D1D1C"/>
      </a:dk1>
      <a:lt1>
        <a:srgbClr val="FFFFFF"/>
      </a:lt1>
      <a:dk2>
        <a:srgbClr val="1D1D1C"/>
      </a:dk2>
      <a:lt2>
        <a:srgbClr val="D4D4D4"/>
      </a:lt2>
      <a:accent1>
        <a:srgbClr val="D4D800"/>
      </a:accent1>
      <a:accent2>
        <a:srgbClr val="008C99"/>
      </a:accent2>
      <a:accent3>
        <a:srgbClr val="FFFFFF"/>
      </a:accent3>
      <a:accent4>
        <a:srgbClr val="000000"/>
      </a:accent4>
      <a:accent5>
        <a:srgbClr val="E6E9AA"/>
      </a:accent5>
      <a:accent6>
        <a:srgbClr val="005D7B"/>
      </a:accent6>
      <a:hlink>
        <a:srgbClr val="009FB8"/>
      </a:hlink>
      <a:folHlink>
        <a:srgbClr val="F9B700"/>
      </a:folHlink>
    </a:clrScheme>
    <a:fontScheme name="uef_basic_laajamalli-3">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ef_basic_laajamalli-3 1">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ema">
  <a:themeElements>
    <a:clrScheme name="">
      <a:dk1>
        <a:srgbClr val="000000"/>
      </a:dk1>
      <a:lt1>
        <a:srgbClr val="FFFFFF"/>
      </a:lt1>
      <a:dk2>
        <a:srgbClr val="000000"/>
      </a:dk2>
      <a:lt2>
        <a:srgbClr val="D4D4D4"/>
      </a:lt2>
      <a:accent1>
        <a:srgbClr val="D4D800"/>
      </a:accent1>
      <a:accent2>
        <a:srgbClr val="006788"/>
      </a:accent2>
      <a:accent3>
        <a:srgbClr val="FFFFFF"/>
      </a:accent3>
      <a:accent4>
        <a:srgbClr val="000000"/>
      </a:accent4>
      <a:accent5>
        <a:srgbClr val="E6E9AA"/>
      </a:accent5>
      <a:accent6>
        <a:srgbClr val="005D7B"/>
      </a:accent6>
      <a:hlink>
        <a:srgbClr val="009FB8"/>
      </a:hlink>
      <a:folHlink>
        <a:srgbClr val="F9B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uef_basic_laajamalli-3</Template>
  <TotalTime>6750</TotalTime>
  <Words>1196</Words>
  <Application>Microsoft Office PowerPoint</Application>
  <PresentationFormat>On-screen Show (16:10)</PresentationFormat>
  <Paragraphs>127</Paragraphs>
  <Slides>23</Slides>
  <Notes>13</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Myriad pro</vt:lpstr>
      <vt:lpstr>Palatino Linotype</vt:lpstr>
      <vt:lpstr>Verdana</vt:lpstr>
      <vt:lpstr>UEF Aloitus</vt:lpstr>
      <vt:lpstr>UEF Basic</vt:lpstr>
      <vt:lpstr>UEF Välilehdet</vt:lpstr>
      <vt:lpstr>UEF Lopetus</vt:lpstr>
      <vt:lpstr>PowerPoint Presentation</vt:lpstr>
      <vt:lpstr>PowerPoint Presentation</vt:lpstr>
      <vt:lpstr>SPEED – SPectral Eye vidEo Database</vt:lpstr>
      <vt:lpstr>Spectral imaging</vt:lpstr>
      <vt:lpstr>Examples</vt:lpstr>
      <vt:lpstr>Examples</vt:lpstr>
      <vt:lpstr>We hypothesize that there is a benefit of exploiting multiple wavelengths for the purposes of eye-movement tracking.  Spectral signatures can be exploited to create new methodologies for improving imaging, training, analysis and interpretation of eye tracking data in harsh conditions.  </vt:lpstr>
      <vt:lpstr>51 channel spectral images</vt:lpstr>
      <vt:lpstr>51 channel spectral images</vt:lpstr>
      <vt:lpstr>Spectral ground truth</vt:lpstr>
      <vt:lpstr>Spectral ground truth</vt:lpstr>
      <vt:lpstr>Spectral ground truth</vt:lpstr>
      <vt:lpstr>With LCTF we cannot capture movement!   However there is a solution! </vt:lpstr>
      <vt:lpstr>PowerPoint Presentation</vt:lpstr>
      <vt:lpstr>PowerPoint Presentation</vt:lpstr>
      <vt:lpstr>PowerPoint Presentation</vt:lpstr>
      <vt:lpstr>Unfavorable conditions</vt:lpstr>
      <vt:lpstr>PowerPoint Presentation</vt:lpstr>
      <vt:lpstr>PowerPoint Presentation</vt:lpstr>
      <vt:lpstr>PowerPoint Presentation</vt:lpstr>
      <vt:lpstr>Just a few possibilities for future…</vt:lpstr>
      <vt:lpstr>Database Summary</vt:lpstr>
      <vt:lpstr>PowerPoint Presentation</vt:lpstr>
    </vt:vector>
  </TitlesOfParts>
  <Manager>HAHMO</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Itä-Suomen yliopisto – tulevaisuuden yliopisto ajassa</dc:title>
  <dc:creator>vuorre</dc:creator>
  <cp:lastModifiedBy>Ana Gebejes</cp:lastModifiedBy>
  <cp:revision>150</cp:revision>
  <dcterms:created xsi:type="dcterms:W3CDTF">2009-06-01T07:11:23Z</dcterms:created>
  <dcterms:modified xsi:type="dcterms:W3CDTF">2016-09-13T09:43:17Z</dcterms:modified>
</cp:coreProperties>
</file>